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375" r:id="rId2"/>
    <p:sldId id="377" r:id="rId3"/>
    <p:sldId id="378" r:id="rId4"/>
    <p:sldId id="257" r:id="rId5"/>
    <p:sldId id="376" r:id="rId6"/>
    <p:sldId id="264" r:id="rId7"/>
    <p:sldId id="341" r:id="rId8"/>
    <p:sldId id="342" r:id="rId9"/>
    <p:sldId id="263" r:id="rId10"/>
    <p:sldId id="373" r:id="rId11"/>
    <p:sldId id="267" r:id="rId12"/>
    <p:sldId id="283" r:id="rId13"/>
    <p:sldId id="269" r:id="rId14"/>
    <p:sldId id="343" r:id="rId15"/>
    <p:sldId id="374" r:id="rId16"/>
    <p:sldId id="290" r:id="rId17"/>
    <p:sldId id="278" r:id="rId18"/>
    <p:sldId id="369" r:id="rId19"/>
    <p:sldId id="368" r:id="rId20"/>
    <p:sldId id="279" r:id="rId21"/>
    <p:sldId id="379" r:id="rId22"/>
    <p:sldId id="270" r:id="rId23"/>
    <p:sldId id="371" r:id="rId24"/>
    <p:sldId id="273" r:id="rId25"/>
    <p:sldId id="274" r:id="rId26"/>
    <p:sldId id="344" r:id="rId27"/>
    <p:sldId id="275" r:id="rId28"/>
    <p:sldId id="287" r:id="rId29"/>
    <p:sldId id="276" r:id="rId30"/>
    <p:sldId id="372" r:id="rId31"/>
    <p:sldId id="277" r:id="rId32"/>
    <p:sldId id="289" r:id="rId33"/>
    <p:sldId id="280" r:id="rId34"/>
    <p:sldId id="281" r:id="rId35"/>
    <p:sldId id="291" r:id="rId36"/>
    <p:sldId id="380" r:id="rId37"/>
    <p:sldId id="381" r:id="rId38"/>
    <p:sldId id="382" r:id="rId39"/>
    <p:sldId id="383" r:id="rId4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5D2CF7-BBB0-41D6-A165-638B6234D60E}">
          <p14:sldIdLst>
            <p14:sldId id="375"/>
            <p14:sldId id="377"/>
            <p14:sldId id="378"/>
            <p14:sldId id="257"/>
            <p14:sldId id="376"/>
            <p14:sldId id="264"/>
            <p14:sldId id="341"/>
            <p14:sldId id="342"/>
            <p14:sldId id="263"/>
            <p14:sldId id="373"/>
            <p14:sldId id="267"/>
            <p14:sldId id="283"/>
            <p14:sldId id="269"/>
            <p14:sldId id="343"/>
            <p14:sldId id="374"/>
            <p14:sldId id="290"/>
            <p14:sldId id="278"/>
            <p14:sldId id="369"/>
            <p14:sldId id="368"/>
            <p14:sldId id="279"/>
            <p14:sldId id="379"/>
            <p14:sldId id="270"/>
            <p14:sldId id="371"/>
            <p14:sldId id="273"/>
            <p14:sldId id="274"/>
            <p14:sldId id="344"/>
            <p14:sldId id="275"/>
            <p14:sldId id="287"/>
            <p14:sldId id="276"/>
            <p14:sldId id="372"/>
            <p14:sldId id="277"/>
            <p14:sldId id="289"/>
            <p14:sldId id="280"/>
            <p14:sldId id="281"/>
            <p14:sldId id="291"/>
            <p14:sldId id="380"/>
            <p14:sldId id="381"/>
            <p14:sldId id="382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82DA"/>
    <a:srgbClr val="4C3282"/>
    <a:srgbClr val="A568D2"/>
    <a:srgbClr val="B6A479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111" autoAdjust="0"/>
  </p:normalViewPr>
  <p:slideViewPr>
    <p:cSldViewPr snapToGrid="0">
      <p:cViewPr varScale="1">
        <p:scale>
          <a:sx n="87" d="100"/>
          <a:sy n="87" d="100"/>
        </p:scale>
        <p:origin x="2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7E9677E-A3C5-4B26-93B9-9C130A432E0A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A1EB4F-F225-494F-9987-378D8B61C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34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9T22:30:53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2351 7116 10 0,'-63'-5'5'0,"46"-21"-6"15,23 21 5-15,-6 5-5 16,28-10 1-16,-11 0-1 16,29-5 0-16,11 5 2 15,33 0 0-15,24 0 1 16,51 0 1-16,33-1 0 0,35 1 1 15,40 0 0-15,33 0 1 16,24 0-1-16,22 5 0 16,5-5-2-16,18-5 0 15,23 5-1-15,10 0 1 16,7 5-2-16,-6 0 1 16,-12 5-8-16,1 5 1 15</inkml:trace>
  <inkml:trace contextRef="#ctx0" brushRef="#br0" timeOffset="4069.3366">13730 9457 12 0,'11'10'6'0,"91"15"-5"16,-68-30 6-16,12 10-8 15,16 0 0-15,29-5-5 16,23 6 1-16,5-1 5 16,28 0 1-16</inkml:trace>
  <inkml:trace contextRef="#ctx0" brushRef="#br0" timeOffset="4774.0222">15581 9704 21 0,'39'5'10'0,"109"-5"-14"16,-103-10 22-16,29-5-21 15,34 0 1-15,23 0-9 16,28-5 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9T22:32:42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9988 9593 9 0,'-29'-35'4'0,"1"30"0"16,22 5 4-16,-5 0-6 16,5 0 1-16,6 0 0 15,17-5 1-15,23 5-6 16,28 5 1-16,51 5 3 15,18 0 0-15,44 0-2 0,47-5 1 16,16 0-5-16,6 0 0 16,16 0-1-16,7-10 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8-09T22:35:26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6604 7777 8 0,'-29'25'4'0,"-11"-15"-1"0,29-5 5 0,-6 0-8 16,0 5 0-16,0-5-1 16,0 5 1-16,0-10 0 15,0 10 0-15,0-5-1 16,0 1 1-16,5-1 0 16,1 0 0-16,5-5 0 15,6 0 0-15,0 0 0 16,0 5 1-16,0-5-2 15,17-5 1-15,-11 0-3 16,6 5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53A2DB0-ED42-4BA9-97D4-3103DF415320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3B336D0-BB87-4158-9DDA-BA914A234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5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7 minutes.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24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4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8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6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9:38:30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2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0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1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3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681FB16-8F3B-4341-AEC1-0399AD044551}" type="datetime1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4C3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herry blossoms on Grant Lane">
            <a:extLst>
              <a:ext uri="{FF2B5EF4-FFF2-40B4-BE49-F238E27FC236}">
                <a16:creationId xmlns:a16="http://schemas.microsoft.com/office/drawing/2014/main" id="{E196A663-22E9-46AF-AE76-3031B2F2C7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4" b="13442"/>
          <a:stretch/>
        </p:blipFill>
        <p:spPr bwMode="auto">
          <a:xfrm>
            <a:off x="-3" y="-1"/>
            <a:ext cx="12192002" cy="459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0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CC624-0437-43EF-99D3-4B5E545BF210}"/>
              </a:ext>
            </a:extLst>
          </p:cNvPr>
          <p:cNvSpPr/>
          <p:nvPr userDrawn="1"/>
        </p:nvSpPr>
        <p:spPr>
          <a:xfrm>
            <a:off x="272955" y="0"/>
            <a:ext cx="423081" cy="1562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EBE18-A94F-4CF8-8975-BC720F07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1EF21-0ACA-41C8-AEEA-A08C1C1DC957}" type="datetime1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EFF45-D87C-45A5-8A43-AA51E832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72C5-2DDD-45C4-966C-970A137A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7B5817-8D3A-4DD3-92FF-32BBC5F91560}"/>
              </a:ext>
            </a:extLst>
          </p:cNvPr>
          <p:cNvCxnSpPr/>
          <p:nvPr userDrawn="1"/>
        </p:nvCxnSpPr>
        <p:spPr>
          <a:xfrm>
            <a:off x="61415" y="753975"/>
            <a:ext cx="12008609" cy="0"/>
          </a:xfrm>
          <a:prstGeom prst="line">
            <a:avLst/>
          </a:prstGeom>
          <a:ln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2B1C59-33FF-4FB4-BDD7-F61C6400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134" y="263276"/>
            <a:ext cx="10334364" cy="1014667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754F48-B758-43EB-980F-1E2884C8E2A7}"/>
              </a:ext>
            </a:extLst>
          </p:cNvPr>
          <p:cNvGrpSpPr/>
          <p:nvPr userDrawn="1"/>
        </p:nvGrpSpPr>
        <p:grpSpPr>
          <a:xfrm>
            <a:off x="575239" y="475151"/>
            <a:ext cx="631298" cy="631298"/>
            <a:chOff x="1530939" y="2405329"/>
            <a:chExt cx="631298" cy="631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BADBD9-302C-40D9-A763-C65CCFE16FDE}"/>
                </a:ext>
              </a:extLst>
            </p:cNvPr>
            <p:cNvSpPr/>
            <p:nvPr userDrawn="1"/>
          </p:nvSpPr>
          <p:spPr>
            <a:xfrm>
              <a:off x="1530939" y="2405329"/>
              <a:ext cx="631298" cy="631298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Shape 490">
              <a:extLst>
                <a:ext uri="{FF2B5EF4-FFF2-40B4-BE49-F238E27FC236}">
                  <a16:creationId xmlns:a16="http://schemas.microsoft.com/office/drawing/2014/main" id="{ABC713E7-D704-4682-B292-907313F269C9}"/>
                </a:ext>
              </a:extLst>
            </p:cNvPr>
            <p:cNvGrpSpPr/>
            <p:nvPr userDrawn="1"/>
          </p:nvGrpSpPr>
          <p:grpSpPr>
            <a:xfrm>
              <a:off x="1661835" y="2536225"/>
              <a:ext cx="369505" cy="369505"/>
              <a:chOff x="2594050" y="1631825"/>
              <a:chExt cx="439625" cy="439625"/>
            </a:xfrm>
          </p:grpSpPr>
          <p:sp>
            <p:nvSpPr>
              <p:cNvPr id="9" name="Shape 491">
                <a:extLst>
                  <a:ext uri="{FF2B5EF4-FFF2-40B4-BE49-F238E27FC236}">
                    <a16:creationId xmlns:a16="http://schemas.microsoft.com/office/drawing/2014/main" id="{5701E159-D011-460A-BF32-22B3BFF6328B}"/>
                  </a:ext>
                </a:extLst>
              </p:cNvPr>
              <p:cNvSpPr/>
              <p:nvPr/>
            </p:nvSpPr>
            <p:spPr>
              <a:xfrm>
                <a:off x="2594050" y="1883300"/>
                <a:ext cx="188175" cy="188150"/>
              </a:xfrm>
              <a:custGeom>
                <a:avLst/>
                <a:gdLst/>
                <a:ahLst/>
                <a:cxnLst/>
                <a:rect l="0" t="0" r="0" b="0"/>
                <a:pathLst>
                  <a:path w="7527" h="7526" fill="none" extrusionOk="0">
                    <a:moveTo>
                      <a:pt x="5992" y="0"/>
                    </a:moveTo>
                    <a:lnTo>
                      <a:pt x="537" y="6430"/>
                    </a:lnTo>
                    <a:lnTo>
                      <a:pt x="1" y="7526"/>
                    </a:lnTo>
                    <a:lnTo>
                      <a:pt x="1097" y="6990"/>
                    </a:lnTo>
                    <a:lnTo>
                      <a:pt x="7526" y="1534"/>
                    </a:lnTo>
                    <a:lnTo>
                      <a:pt x="599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Shape 492">
                <a:extLst>
                  <a:ext uri="{FF2B5EF4-FFF2-40B4-BE49-F238E27FC236}">
                    <a16:creationId xmlns:a16="http://schemas.microsoft.com/office/drawing/2014/main" id="{CA3D8659-8AB7-48FB-9131-98E6A18A0B20}"/>
                  </a:ext>
                </a:extLst>
              </p:cNvPr>
              <p:cNvSpPr/>
              <p:nvPr/>
            </p:nvSpPr>
            <p:spPr>
              <a:xfrm>
                <a:off x="2857700" y="1631825"/>
                <a:ext cx="175975" cy="176000"/>
              </a:xfrm>
              <a:custGeom>
                <a:avLst/>
                <a:gdLst/>
                <a:ahLst/>
                <a:cxnLst/>
                <a:rect l="0" t="0" r="0" b="0"/>
                <a:pathLst>
                  <a:path w="7039" h="7040" fill="none" extrusionOk="0">
                    <a:moveTo>
                      <a:pt x="268" y="2704"/>
                    </a:moveTo>
                    <a:lnTo>
                      <a:pt x="4336" y="6771"/>
                    </a:lnTo>
                    <a:lnTo>
                      <a:pt x="4336" y="6771"/>
                    </a:lnTo>
                    <a:lnTo>
                      <a:pt x="4336" y="6771"/>
                    </a:lnTo>
                    <a:lnTo>
                      <a:pt x="4652" y="6917"/>
                    </a:lnTo>
                    <a:lnTo>
                      <a:pt x="4993" y="7015"/>
                    </a:lnTo>
                    <a:lnTo>
                      <a:pt x="5310" y="7039"/>
                    </a:lnTo>
                    <a:lnTo>
                      <a:pt x="5651" y="7039"/>
                    </a:lnTo>
                    <a:lnTo>
                      <a:pt x="5992" y="6966"/>
                    </a:lnTo>
                    <a:lnTo>
                      <a:pt x="6308" y="6844"/>
                    </a:lnTo>
                    <a:lnTo>
                      <a:pt x="6454" y="6747"/>
                    </a:lnTo>
                    <a:lnTo>
                      <a:pt x="6601" y="6674"/>
                    </a:lnTo>
                    <a:lnTo>
                      <a:pt x="6747" y="6552"/>
                    </a:lnTo>
                    <a:lnTo>
                      <a:pt x="6893" y="6430"/>
                    </a:lnTo>
                    <a:lnTo>
                      <a:pt x="6893" y="6430"/>
                    </a:lnTo>
                    <a:lnTo>
                      <a:pt x="6942" y="6357"/>
                    </a:lnTo>
                    <a:lnTo>
                      <a:pt x="7015" y="6260"/>
                    </a:lnTo>
                    <a:lnTo>
                      <a:pt x="7039" y="6138"/>
                    </a:lnTo>
                    <a:lnTo>
                      <a:pt x="7039" y="6041"/>
                    </a:lnTo>
                    <a:lnTo>
                      <a:pt x="7039" y="6041"/>
                    </a:lnTo>
                    <a:lnTo>
                      <a:pt x="7039" y="5943"/>
                    </a:lnTo>
                    <a:lnTo>
                      <a:pt x="7015" y="5846"/>
                    </a:lnTo>
                    <a:lnTo>
                      <a:pt x="6942" y="5748"/>
                    </a:lnTo>
                    <a:lnTo>
                      <a:pt x="6893" y="5651"/>
                    </a:lnTo>
                    <a:lnTo>
                      <a:pt x="1389" y="147"/>
                    </a:lnTo>
                    <a:lnTo>
                      <a:pt x="1389" y="147"/>
                    </a:lnTo>
                    <a:lnTo>
                      <a:pt x="1291" y="98"/>
                    </a:lnTo>
                    <a:lnTo>
                      <a:pt x="1194" y="25"/>
                    </a:lnTo>
                    <a:lnTo>
                      <a:pt x="1096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02" y="0"/>
                    </a:lnTo>
                    <a:lnTo>
                      <a:pt x="780" y="25"/>
                    </a:lnTo>
                    <a:lnTo>
                      <a:pt x="682" y="98"/>
                    </a:lnTo>
                    <a:lnTo>
                      <a:pt x="609" y="147"/>
                    </a:lnTo>
                    <a:lnTo>
                      <a:pt x="609" y="147"/>
                    </a:lnTo>
                    <a:lnTo>
                      <a:pt x="487" y="293"/>
                    </a:lnTo>
                    <a:lnTo>
                      <a:pt x="366" y="439"/>
                    </a:lnTo>
                    <a:lnTo>
                      <a:pt x="293" y="585"/>
                    </a:lnTo>
                    <a:lnTo>
                      <a:pt x="195" y="731"/>
                    </a:lnTo>
                    <a:lnTo>
                      <a:pt x="73" y="1048"/>
                    </a:lnTo>
                    <a:lnTo>
                      <a:pt x="0" y="1389"/>
                    </a:lnTo>
                    <a:lnTo>
                      <a:pt x="0" y="1730"/>
                    </a:lnTo>
                    <a:lnTo>
                      <a:pt x="25" y="2046"/>
                    </a:lnTo>
                    <a:lnTo>
                      <a:pt x="122" y="2387"/>
                    </a:lnTo>
                    <a:lnTo>
                      <a:pt x="268" y="2704"/>
                    </a:lnTo>
                    <a:lnTo>
                      <a:pt x="268" y="270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493">
                <a:extLst>
                  <a:ext uri="{FF2B5EF4-FFF2-40B4-BE49-F238E27FC236}">
                    <a16:creationId xmlns:a16="http://schemas.microsoft.com/office/drawing/2014/main" id="{A811AE90-64AA-41C3-9DE9-62A86028AA6C}"/>
                  </a:ext>
                </a:extLst>
              </p:cNvPr>
              <p:cNvSpPr/>
              <p:nvPr/>
            </p:nvSpPr>
            <p:spPr>
              <a:xfrm>
                <a:off x="2662850" y="1699400"/>
                <a:ext cx="303250" cy="303250"/>
              </a:xfrm>
              <a:custGeom>
                <a:avLst/>
                <a:gdLst/>
                <a:ahLst/>
                <a:cxnLst/>
                <a:rect l="0" t="0" r="0" b="0"/>
                <a:pathLst>
                  <a:path w="12130" h="12130" fill="none" extrusionOk="0">
                    <a:moveTo>
                      <a:pt x="8038" y="1"/>
                    </a:moveTo>
                    <a:lnTo>
                      <a:pt x="4872" y="3191"/>
                    </a:lnTo>
                    <a:lnTo>
                      <a:pt x="4872" y="3191"/>
                    </a:lnTo>
                    <a:lnTo>
                      <a:pt x="4628" y="3094"/>
                    </a:lnTo>
                    <a:lnTo>
                      <a:pt x="4385" y="2997"/>
                    </a:lnTo>
                    <a:lnTo>
                      <a:pt x="4092" y="2899"/>
                    </a:lnTo>
                    <a:lnTo>
                      <a:pt x="3800" y="2850"/>
                    </a:lnTo>
                    <a:lnTo>
                      <a:pt x="3484" y="2777"/>
                    </a:lnTo>
                    <a:lnTo>
                      <a:pt x="3167" y="2729"/>
                    </a:lnTo>
                    <a:lnTo>
                      <a:pt x="2850" y="2704"/>
                    </a:lnTo>
                    <a:lnTo>
                      <a:pt x="2534" y="2704"/>
                    </a:lnTo>
                    <a:lnTo>
                      <a:pt x="2534" y="2704"/>
                    </a:lnTo>
                    <a:lnTo>
                      <a:pt x="2241" y="2704"/>
                    </a:lnTo>
                    <a:lnTo>
                      <a:pt x="1949" y="2729"/>
                    </a:lnTo>
                    <a:lnTo>
                      <a:pt x="1633" y="2777"/>
                    </a:lnTo>
                    <a:lnTo>
                      <a:pt x="1316" y="2850"/>
                    </a:lnTo>
                    <a:lnTo>
                      <a:pt x="999" y="2972"/>
                    </a:lnTo>
                    <a:lnTo>
                      <a:pt x="707" y="3094"/>
                    </a:lnTo>
                    <a:lnTo>
                      <a:pt x="415" y="3289"/>
                    </a:lnTo>
                    <a:lnTo>
                      <a:pt x="147" y="3508"/>
                    </a:lnTo>
                    <a:lnTo>
                      <a:pt x="147" y="3508"/>
                    </a:lnTo>
                    <a:lnTo>
                      <a:pt x="74" y="3581"/>
                    </a:lnTo>
                    <a:lnTo>
                      <a:pt x="25" y="3678"/>
                    </a:lnTo>
                    <a:lnTo>
                      <a:pt x="1" y="3776"/>
                    </a:lnTo>
                    <a:lnTo>
                      <a:pt x="1" y="3898"/>
                    </a:lnTo>
                    <a:lnTo>
                      <a:pt x="1" y="3898"/>
                    </a:lnTo>
                    <a:lnTo>
                      <a:pt x="1" y="3995"/>
                    </a:lnTo>
                    <a:lnTo>
                      <a:pt x="25" y="4093"/>
                    </a:lnTo>
                    <a:lnTo>
                      <a:pt x="74" y="4190"/>
                    </a:lnTo>
                    <a:lnTo>
                      <a:pt x="147" y="4287"/>
                    </a:lnTo>
                    <a:lnTo>
                      <a:pt x="7843" y="11984"/>
                    </a:lnTo>
                    <a:lnTo>
                      <a:pt x="7843" y="11984"/>
                    </a:lnTo>
                    <a:lnTo>
                      <a:pt x="7941" y="12057"/>
                    </a:lnTo>
                    <a:lnTo>
                      <a:pt x="8038" y="12105"/>
                    </a:lnTo>
                    <a:lnTo>
                      <a:pt x="8135" y="12130"/>
                    </a:lnTo>
                    <a:lnTo>
                      <a:pt x="8233" y="12130"/>
                    </a:lnTo>
                    <a:lnTo>
                      <a:pt x="8233" y="12130"/>
                    </a:lnTo>
                    <a:lnTo>
                      <a:pt x="8355" y="12130"/>
                    </a:lnTo>
                    <a:lnTo>
                      <a:pt x="8452" y="12105"/>
                    </a:lnTo>
                    <a:lnTo>
                      <a:pt x="8549" y="12057"/>
                    </a:lnTo>
                    <a:lnTo>
                      <a:pt x="8622" y="11984"/>
                    </a:lnTo>
                    <a:lnTo>
                      <a:pt x="8622" y="11984"/>
                    </a:lnTo>
                    <a:lnTo>
                      <a:pt x="8842" y="11716"/>
                    </a:lnTo>
                    <a:lnTo>
                      <a:pt x="9036" y="11423"/>
                    </a:lnTo>
                    <a:lnTo>
                      <a:pt x="9158" y="11131"/>
                    </a:lnTo>
                    <a:lnTo>
                      <a:pt x="9280" y="10814"/>
                    </a:lnTo>
                    <a:lnTo>
                      <a:pt x="9353" y="10498"/>
                    </a:lnTo>
                    <a:lnTo>
                      <a:pt x="9402" y="10181"/>
                    </a:lnTo>
                    <a:lnTo>
                      <a:pt x="9426" y="9889"/>
                    </a:lnTo>
                    <a:lnTo>
                      <a:pt x="9426" y="9597"/>
                    </a:lnTo>
                    <a:lnTo>
                      <a:pt x="9426" y="9597"/>
                    </a:lnTo>
                    <a:lnTo>
                      <a:pt x="9426" y="9280"/>
                    </a:lnTo>
                    <a:lnTo>
                      <a:pt x="9402" y="8964"/>
                    </a:lnTo>
                    <a:lnTo>
                      <a:pt x="9353" y="8647"/>
                    </a:lnTo>
                    <a:lnTo>
                      <a:pt x="9280" y="8330"/>
                    </a:lnTo>
                    <a:lnTo>
                      <a:pt x="9231" y="8038"/>
                    </a:lnTo>
                    <a:lnTo>
                      <a:pt x="9134" y="7746"/>
                    </a:lnTo>
                    <a:lnTo>
                      <a:pt x="9036" y="7502"/>
                    </a:lnTo>
                    <a:lnTo>
                      <a:pt x="8939" y="7259"/>
                    </a:lnTo>
                    <a:lnTo>
                      <a:pt x="12130" y="4093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Shape 494">
                <a:extLst>
                  <a:ext uri="{FF2B5EF4-FFF2-40B4-BE49-F238E27FC236}">
                    <a16:creationId xmlns:a16="http://schemas.microsoft.com/office/drawing/2014/main" id="{0551D70B-4457-48F5-81B9-3A38F6B661D9}"/>
                  </a:ext>
                </a:extLst>
              </p:cNvPr>
              <p:cNvSpPr/>
              <p:nvPr/>
            </p:nvSpPr>
            <p:spPr>
              <a:xfrm>
                <a:off x="2801675" y="1740825"/>
                <a:ext cx="49950" cy="49950"/>
              </a:xfrm>
              <a:custGeom>
                <a:avLst/>
                <a:gdLst/>
                <a:ahLst/>
                <a:cxnLst/>
                <a:rect l="0" t="0" r="0" b="0"/>
                <a:pathLst>
                  <a:path w="1998" h="1998" fill="none" extrusionOk="0">
                    <a:moveTo>
                      <a:pt x="1" y="1997"/>
                    </a:moveTo>
                    <a:lnTo>
                      <a:pt x="1998" y="0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2BD7EC-0D21-433C-A8B8-B34982C02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134" y="1463857"/>
            <a:ext cx="10334364" cy="4845504"/>
          </a:xfrm>
        </p:spPr>
        <p:txBody>
          <a:bodyPr/>
          <a:lstStyle>
            <a:lvl1pPr marL="91440" indent="-91440">
              <a:buClr>
                <a:srgbClr val="4C3282"/>
              </a:buClr>
              <a:buFont typeface="Segoe UI Semilight" panose="020B0402040204020203" pitchFamily="34" charset="0"/>
              <a:buChar char="-"/>
              <a:defRPr/>
            </a:lvl1pPr>
            <a:lvl2pPr>
              <a:buClr>
                <a:srgbClr val="4C3282"/>
              </a:buClr>
              <a:defRPr/>
            </a:lvl2pPr>
            <a:lvl3pPr>
              <a:buClr>
                <a:srgbClr val="4C3282"/>
              </a:buClr>
              <a:defRPr/>
            </a:lvl3pPr>
            <a:lvl4pPr>
              <a:buClr>
                <a:srgbClr val="4C3282"/>
              </a:buClr>
              <a:defRPr/>
            </a:lvl4pPr>
            <a:lvl5pPr>
              <a:buClr>
                <a:srgbClr val="4C3282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77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6FD08-8E43-4554-8ACC-11234BCBCF4E}"/>
              </a:ext>
            </a:extLst>
          </p:cNvPr>
          <p:cNvCxnSpPr/>
          <p:nvPr userDrawn="1"/>
        </p:nvCxnSpPr>
        <p:spPr>
          <a:xfrm>
            <a:off x="127669" y="3557888"/>
            <a:ext cx="11914495" cy="0"/>
          </a:xfrm>
          <a:prstGeom prst="line">
            <a:avLst/>
          </a:prstGeom>
          <a:ln w="1905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777F25E-8269-472E-9791-7EB74F79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775" y="3262680"/>
            <a:ext cx="6504161" cy="590415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32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D8F82-27EF-4582-903A-FAC77926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917CF-31E9-4755-953D-E660BCBACDE8}" type="datetime1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6C1EE-E506-47FA-A188-0DF16D49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0F48F-87DE-4815-AD70-D0F2CA55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6714E5-EBF9-4569-A5F7-79EC8ADBC566}"/>
              </a:ext>
            </a:extLst>
          </p:cNvPr>
          <p:cNvSpPr/>
          <p:nvPr userDrawn="1"/>
        </p:nvSpPr>
        <p:spPr>
          <a:xfrm>
            <a:off x="743453" y="3050554"/>
            <a:ext cx="897775" cy="897775"/>
          </a:xfrm>
          <a:prstGeom prst="ellipse">
            <a:avLst/>
          </a:prstGeom>
          <a:solidFill>
            <a:srgbClr val="B6A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A67AF-FC3C-498E-9019-5526D4E35E56}"/>
              </a:ext>
            </a:extLst>
          </p:cNvPr>
          <p:cNvSpPr/>
          <p:nvPr userDrawn="1"/>
        </p:nvSpPr>
        <p:spPr>
          <a:xfrm>
            <a:off x="321425" y="60960"/>
            <a:ext cx="171797" cy="1474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Shape 496">
            <a:extLst>
              <a:ext uri="{FF2B5EF4-FFF2-40B4-BE49-F238E27FC236}">
                <a16:creationId xmlns:a16="http://schemas.microsoft.com/office/drawing/2014/main" id="{A9D83950-EFA8-45B6-9842-F0E75D62D1E4}"/>
              </a:ext>
            </a:extLst>
          </p:cNvPr>
          <p:cNvGrpSpPr/>
          <p:nvPr userDrawn="1"/>
        </p:nvGrpSpPr>
        <p:grpSpPr>
          <a:xfrm>
            <a:off x="1042384" y="3287057"/>
            <a:ext cx="299911" cy="424768"/>
            <a:chOff x="3979850" y="1598950"/>
            <a:chExt cx="356825" cy="505375"/>
          </a:xfrm>
        </p:grpSpPr>
        <p:sp>
          <p:nvSpPr>
            <p:cNvPr id="11" name="Shape 497">
              <a:extLst>
                <a:ext uri="{FF2B5EF4-FFF2-40B4-BE49-F238E27FC236}">
                  <a16:creationId xmlns:a16="http://schemas.microsoft.com/office/drawing/2014/main" id="{5AC1FC31-D74E-4136-9F49-9396640AE6A7}"/>
                </a:ext>
              </a:extLst>
            </p:cNvPr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498">
              <a:extLst>
                <a:ext uri="{FF2B5EF4-FFF2-40B4-BE49-F238E27FC236}">
                  <a16:creationId xmlns:a16="http://schemas.microsoft.com/office/drawing/2014/main" id="{55224696-5DAC-453B-AD17-A914F23CD917}"/>
                </a:ext>
              </a:extLst>
            </p:cNvPr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5FA472A-7AFD-46BC-8C3E-7439952E8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775" y="3931493"/>
            <a:ext cx="6504161" cy="506283"/>
          </a:xfrm>
        </p:spPr>
        <p:txBody>
          <a:bodyPr lIns="91440" rIns="9144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505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FEF9-24F5-4162-88FB-903DC9AD351E}" type="datetime1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9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273C-AE19-49A5-A56C-31557BB366A4}" type="datetime1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4C3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W building">
            <a:extLst>
              <a:ext uri="{FF2B5EF4-FFF2-40B4-BE49-F238E27FC236}">
                <a16:creationId xmlns:a16="http://schemas.microsoft.com/office/drawing/2014/main" id="{8DB080C4-5F0D-47C3-B99E-D2AD3B91FD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5" b="5565"/>
          <a:stretch/>
        </p:blipFill>
        <p:spPr bwMode="auto">
          <a:xfrm>
            <a:off x="3" y="0"/>
            <a:ext cx="1219199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576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620" y="1512985"/>
            <a:ext cx="5397689" cy="4796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809" y="1512984"/>
            <a:ext cx="5397689" cy="4796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5810-DA38-4B4C-964D-3B393E2BD3F5}" type="datetime1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45E9297-2ED3-49ED-918C-68275E6E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39" y="263276"/>
            <a:ext cx="11187259" cy="1014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6663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239" y="1531279"/>
            <a:ext cx="5397688" cy="447646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cap="all" baseline="0" dirty="0" smtClean="0">
                <a:solidFill>
                  <a:srgbClr val="4C328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61E50-F948-4B28-B905-0811DEB41FAE}" type="datetime1">
              <a:rPr lang="en-US" smtClean="0"/>
              <a:t>8/9/2019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CD2F29-FDCB-4CD4-A706-8477E063ED4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4218" y="2096446"/>
            <a:ext cx="5397689" cy="43304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6C8EDAC-3655-4870-AA43-44830ED94D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5830" y="1531279"/>
            <a:ext cx="5397688" cy="447646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cap="all" baseline="0" dirty="0" smtClean="0">
                <a:solidFill>
                  <a:srgbClr val="4C328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DFFB8E-9225-4B12-B4C6-960DAE3BDB9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64809" y="2096446"/>
            <a:ext cx="5397689" cy="43304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3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FE1A0-4BD0-4A9A-BE9C-739B364921C9}" type="datetime1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3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5459-BC87-4BB7-BA31-60E6ECA057D6}" type="datetime1">
              <a:rPr lang="en-US" smtClean="0"/>
              <a:t>8/9/2019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1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B669-5551-43E4-9D5C-4D2AD007D5BF}" type="datetime1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4C3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79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B2A4-11AD-445D-9449-ECE97BF726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5881" y="3446573"/>
            <a:ext cx="5590283" cy="1014667"/>
          </a:xfrm>
        </p:spPr>
        <p:txBody>
          <a:bodyPr/>
          <a:lstStyle>
            <a:lvl1pPr algn="ctr">
              <a:defRPr cap="none" baseline="0"/>
            </a:lvl1pPr>
          </a:lstStyle>
          <a:p>
            <a:r>
              <a:rPr lang="en-US" dirty="0"/>
              <a:t>Big Concept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E7B94-0CB0-48FD-9BA2-0BCEF75A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B5DC-4AD8-404D-896B-B7260A6F40D2}" type="datetime1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A529F-BA16-4C50-8761-34379098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38C27-C210-4D9C-AB83-9BF54E32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67791F-5EAB-433C-8512-E3D8B5FEA33C}"/>
              </a:ext>
            </a:extLst>
          </p:cNvPr>
          <p:cNvCxnSpPr/>
          <p:nvPr userDrawn="1"/>
        </p:nvCxnSpPr>
        <p:spPr>
          <a:xfrm>
            <a:off x="138752" y="1917510"/>
            <a:ext cx="11914495" cy="0"/>
          </a:xfrm>
          <a:prstGeom prst="line">
            <a:avLst/>
          </a:prstGeom>
          <a:ln w="1905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FC5ADD-7CD5-4855-8137-142378EFA26D}"/>
              </a:ext>
            </a:extLst>
          </p:cNvPr>
          <p:cNvGrpSpPr/>
          <p:nvPr userDrawn="1"/>
        </p:nvGrpSpPr>
        <p:grpSpPr>
          <a:xfrm>
            <a:off x="4736398" y="555634"/>
            <a:ext cx="2723751" cy="2723751"/>
            <a:chOff x="4360460" y="449353"/>
            <a:chExt cx="3282287" cy="32822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1030CC-581E-4D1E-9ACA-A92F5BB6C0CB}"/>
                </a:ext>
              </a:extLst>
            </p:cNvPr>
            <p:cNvSpPr/>
            <p:nvPr userDrawn="1"/>
          </p:nvSpPr>
          <p:spPr>
            <a:xfrm>
              <a:off x="4360460" y="449353"/>
              <a:ext cx="3282287" cy="3282287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Shape 822">
              <a:extLst>
                <a:ext uri="{FF2B5EF4-FFF2-40B4-BE49-F238E27FC236}">
                  <a16:creationId xmlns:a16="http://schemas.microsoft.com/office/drawing/2014/main" id="{9662AC8F-8502-4CF6-87AC-2CB7EFEBC5CD}"/>
                </a:ext>
              </a:extLst>
            </p:cNvPr>
            <p:cNvGrpSpPr/>
            <p:nvPr userDrawn="1"/>
          </p:nvGrpSpPr>
          <p:grpSpPr>
            <a:xfrm>
              <a:off x="4868910" y="1003939"/>
              <a:ext cx="2265387" cy="2173113"/>
              <a:chOff x="5233525" y="4954450"/>
              <a:chExt cx="538275" cy="516350"/>
            </a:xfrm>
          </p:grpSpPr>
          <p:sp>
            <p:nvSpPr>
              <p:cNvPr id="8" name="Shape 823">
                <a:extLst>
                  <a:ext uri="{FF2B5EF4-FFF2-40B4-BE49-F238E27FC236}">
                    <a16:creationId xmlns:a16="http://schemas.microsoft.com/office/drawing/2014/main" id="{915C32CE-F54C-4A91-A795-5F6EE0E2C310}"/>
                  </a:ext>
                </a:extLst>
              </p:cNvPr>
              <p:cNvSpPr/>
              <p:nvPr/>
            </p:nvSpPr>
            <p:spPr>
              <a:xfrm>
                <a:off x="5637825" y="4954450"/>
                <a:ext cx="89525" cy="89525"/>
              </a:xfrm>
              <a:custGeom>
                <a:avLst/>
                <a:gdLst/>
                <a:ahLst/>
                <a:cxnLst/>
                <a:rect l="0" t="0" r="0" b="0"/>
                <a:pathLst>
                  <a:path w="3581" h="3581" fill="none" extrusionOk="0">
                    <a:moveTo>
                      <a:pt x="1023" y="3410"/>
                    </a:moveTo>
                    <a:lnTo>
                      <a:pt x="1023" y="3410"/>
                    </a:lnTo>
                    <a:lnTo>
                      <a:pt x="1193" y="3483"/>
                    </a:lnTo>
                    <a:lnTo>
                      <a:pt x="1388" y="3532"/>
                    </a:lnTo>
                    <a:lnTo>
                      <a:pt x="1583" y="3556"/>
                    </a:lnTo>
                    <a:lnTo>
                      <a:pt x="1778" y="3581"/>
                    </a:lnTo>
                    <a:lnTo>
                      <a:pt x="1778" y="3581"/>
                    </a:lnTo>
                    <a:lnTo>
                      <a:pt x="1973" y="3556"/>
                    </a:lnTo>
                    <a:lnTo>
                      <a:pt x="2143" y="3532"/>
                    </a:lnTo>
                    <a:lnTo>
                      <a:pt x="2314" y="3508"/>
                    </a:lnTo>
                    <a:lnTo>
                      <a:pt x="2484" y="3435"/>
                    </a:lnTo>
                    <a:lnTo>
                      <a:pt x="2630" y="3361"/>
                    </a:lnTo>
                    <a:lnTo>
                      <a:pt x="2776" y="3264"/>
                    </a:lnTo>
                    <a:lnTo>
                      <a:pt x="2923" y="3167"/>
                    </a:lnTo>
                    <a:lnTo>
                      <a:pt x="3044" y="3045"/>
                    </a:lnTo>
                    <a:lnTo>
                      <a:pt x="3166" y="2923"/>
                    </a:lnTo>
                    <a:lnTo>
                      <a:pt x="3264" y="2801"/>
                    </a:lnTo>
                    <a:lnTo>
                      <a:pt x="3361" y="2631"/>
                    </a:lnTo>
                    <a:lnTo>
                      <a:pt x="3434" y="2485"/>
                    </a:lnTo>
                    <a:lnTo>
                      <a:pt x="3483" y="2314"/>
                    </a:lnTo>
                    <a:lnTo>
                      <a:pt x="3531" y="2144"/>
                    </a:lnTo>
                    <a:lnTo>
                      <a:pt x="3556" y="1973"/>
                    </a:lnTo>
                    <a:lnTo>
                      <a:pt x="3580" y="1803"/>
                    </a:lnTo>
                    <a:lnTo>
                      <a:pt x="3580" y="1803"/>
                    </a:lnTo>
                    <a:lnTo>
                      <a:pt x="3556" y="1608"/>
                    </a:lnTo>
                    <a:lnTo>
                      <a:pt x="3531" y="1437"/>
                    </a:lnTo>
                    <a:lnTo>
                      <a:pt x="3483" y="1267"/>
                    </a:lnTo>
                    <a:lnTo>
                      <a:pt x="3434" y="1096"/>
                    </a:lnTo>
                    <a:lnTo>
                      <a:pt x="3361" y="950"/>
                    </a:lnTo>
                    <a:lnTo>
                      <a:pt x="3264" y="804"/>
                    </a:lnTo>
                    <a:lnTo>
                      <a:pt x="3166" y="658"/>
                    </a:lnTo>
                    <a:lnTo>
                      <a:pt x="3044" y="536"/>
                    </a:lnTo>
                    <a:lnTo>
                      <a:pt x="2923" y="414"/>
                    </a:lnTo>
                    <a:lnTo>
                      <a:pt x="2776" y="317"/>
                    </a:lnTo>
                    <a:lnTo>
                      <a:pt x="2630" y="220"/>
                    </a:lnTo>
                    <a:lnTo>
                      <a:pt x="2484" y="147"/>
                    </a:lnTo>
                    <a:lnTo>
                      <a:pt x="2314" y="98"/>
                    </a:lnTo>
                    <a:lnTo>
                      <a:pt x="2143" y="49"/>
                    </a:lnTo>
                    <a:lnTo>
                      <a:pt x="1973" y="25"/>
                    </a:lnTo>
                    <a:lnTo>
                      <a:pt x="1778" y="0"/>
                    </a:lnTo>
                    <a:lnTo>
                      <a:pt x="1778" y="0"/>
                    </a:lnTo>
                    <a:lnTo>
                      <a:pt x="1607" y="25"/>
                    </a:lnTo>
                    <a:lnTo>
                      <a:pt x="1437" y="49"/>
                    </a:lnTo>
                    <a:lnTo>
                      <a:pt x="1266" y="98"/>
                    </a:lnTo>
                    <a:lnTo>
                      <a:pt x="1096" y="147"/>
                    </a:lnTo>
                    <a:lnTo>
                      <a:pt x="925" y="220"/>
                    </a:lnTo>
                    <a:lnTo>
                      <a:pt x="779" y="317"/>
                    </a:lnTo>
                    <a:lnTo>
                      <a:pt x="658" y="414"/>
                    </a:lnTo>
                    <a:lnTo>
                      <a:pt x="536" y="536"/>
                    </a:lnTo>
                    <a:lnTo>
                      <a:pt x="414" y="658"/>
                    </a:lnTo>
                    <a:lnTo>
                      <a:pt x="317" y="804"/>
                    </a:lnTo>
                    <a:lnTo>
                      <a:pt x="219" y="950"/>
                    </a:lnTo>
                    <a:lnTo>
                      <a:pt x="146" y="1096"/>
                    </a:lnTo>
                    <a:lnTo>
                      <a:pt x="73" y="1267"/>
                    </a:lnTo>
                    <a:lnTo>
                      <a:pt x="49" y="1437"/>
                    </a:lnTo>
                    <a:lnTo>
                      <a:pt x="24" y="1608"/>
                    </a:lnTo>
                    <a:lnTo>
                      <a:pt x="0" y="1803"/>
                    </a:lnTo>
                    <a:lnTo>
                      <a:pt x="0" y="1803"/>
                    </a:lnTo>
                    <a:lnTo>
                      <a:pt x="24" y="2071"/>
                    </a:lnTo>
                    <a:lnTo>
                      <a:pt x="97" y="2339"/>
                    </a:lnTo>
                    <a:lnTo>
                      <a:pt x="195" y="2582"/>
                    </a:lnTo>
                    <a:lnTo>
                      <a:pt x="317" y="280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824">
                <a:extLst>
                  <a:ext uri="{FF2B5EF4-FFF2-40B4-BE49-F238E27FC236}">
                    <a16:creationId xmlns:a16="http://schemas.microsoft.com/office/drawing/2014/main" id="{25663F7D-C889-439B-A68E-97D8B29147A8}"/>
                  </a:ext>
                </a:extLst>
              </p:cNvPr>
              <p:cNvSpPr/>
              <p:nvPr/>
            </p:nvSpPr>
            <p:spPr>
              <a:xfrm>
                <a:off x="5323025" y="4980625"/>
                <a:ext cx="88925" cy="88925"/>
              </a:xfrm>
              <a:custGeom>
                <a:avLst/>
                <a:gdLst/>
                <a:ahLst/>
                <a:cxnLst/>
                <a:rect l="0" t="0" r="0" b="0"/>
                <a:pathLst>
                  <a:path w="3557" h="3557" fill="none" extrusionOk="0">
                    <a:moveTo>
                      <a:pt x="3191" y="2850"/>
                    </a:moveTo>
                    <a:lnTo>
                      <a:pt x="3191" y="2850"/>
                    </a:lnTo>
                    <a:lnTo>
                      <a:pt x="3313" y="2680"/>
                    </a:lnTo>
                    <a:lnTo>
                      <a:pt x="3410" y="2509"/>
                    </a:lnTo>
                    <a:lnTo>
                      <a:pt x="3483" y="2314"/>
                    </a:lnTo>
                    <a:lnTo>
                      <a:pt x="3532" y="2095"/>
                    </a:lnTo>
                    <a:lnTo>
                      <a:pt x="3532" y="2095"/>
                    </a:lnTo>
                    <a:lnTo>
                      <a:pt x="3556" y="1925"/>
                    </a:lnTo>
                    <a:lnTo>
                      <a:pt x="3556" y="1730"/>
                    </a:lnTo>
                    <a:lnTo>
                      <a:pt x="3556" y="1559"/>
                    </a:lnTo>
                    <a:lnTo>
                      <a:pt x="3508" y="1389"/>
                    </a:lnTo>
                    <a:lnTo>
                      <a:pt x="3459" y="1218"/>
                    </a:lnTo>
                    <a:lnTo>
                      <a:pt x="3410" y="1072"/>
                    </a:lnTo>
                    <a:lnTo>
                      <a:pt x="3337" y="902"/>
                    </a:lnTo>
                    <a:lnTo>
                      <a:pt x="3240" y="756"/>
                    </a:lnTo>
                    <a:lnTo>
                      <a:pt x="3142" y="634"/>
                    </a:lnTo>
                    <a:lnTo>
                      <a:pt x="3021" y="512"/>
                    </a:lnTo>
                    <a:lnTo>
                      <a:pt x="2899" y="390"/>
                    </a:lnTo>
                    <a:lnTo>
                      <a:pt x="2753" y="293"/>
                    </a:lnTo>
                    <a:lnTo>
                      <a:pt x="2606" y="196"/>
                    </a:lnTo>
                    <a:lnTo>
                      <a:pt x="2436" y="122"/>
                    </a:lnTo>
                    <a:lnTo>
                      <a:pt x="2266" y="74"/>
                    </a:lnTo>
                    <a:lnTo>
                      <a:pt x="2095" y="25"/>
                    </a:lnTo>
                    <a:lnTo>
                      <a:pt x="2095" y="25"/>
                    </a:lnTo>
                    <a:lnTo>
                      <a:pt x="1925" y="1"/>
                    </a:lnTo>
                    <a:lnTo>
                      <a:pt x="1730" y="1"/>
                    </a:lnTo>
                    <a:lnTo>
                      <a:pt x="1559" y="1"/>
                    </a:lnTo>
                    <a:lnTo>
                      <a:pt x="1389" y="25"/>
                    </a:lnTo>
                    <a:lnTo>
                      <a:pt x="1218" y="74"/>
                    </a:lnTo>
                    <a:lnTo>
                      <a:pt x="1072" y="147"/>
                    </a:lnTo>
                    <a:lnTo>
                      <a:pt x="902" y="220"/>
                    </a:lnTo>
                    <a:lnTo>
                      <a:pt x="756" y="317"/>
                    </a:lnTo>
                    <a:lnTo>
                      <a:pt x="634" y="415"/>
                    </a:lnTo>
                    <a:lnTo>
                      <a:pt x="512" y="537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1"/>
                    </a:lnTo>
                    <a:lnTo>
                      <a:pt x="122" y="1097"/>
                    </a:lnTo>
                    <a:lnTo>
                      <a:pt x="74" y="1267"/>
                    </a:lnTo>
                    <a:lnTo>
                      <a:pt x="25" y="1462"/>
                    </a:lnTo>
                    <a:lnTo>
                      <a:pt x="25" y="1462"/>
                    </a:lnTo>
                    <a:lnTo>
                      <a:pt x="1" y="1633"/>
                    </a:lnTo>
                    <a:lnTo>
                      <a:pt x="1" y="1803"/>
                    </a:lnTo>
                    <a:lnTo>
                      <a:pt x="1" y="1998"/>
                    </a:lnTo>
                    <a:lnTo>
                      <a:pt x="25" y="2168"/>
                    </a:lnTo>
                    <a:lnTo>
                      <a:pt x="74" y="2339"/>
                    </a:lnTo>
                    <a:lnTo>
                      <a:pt x="147" y="2485"/>
                    </a:lnTo>
                    <a:lnTo>
                      <a:pt x="220" y="2655"/>
                    </a:lnTo>
                    <a:lnTo>
                      <a:pt x="317" y="2777"/>
                    </a:lnTo>
                    <a:lnTo>
                      <a:pt x="415" y="2923"/>
                    </a:lnTo>
                    <a:lnTo>
                      <a:pt x="536" y="3045"/>
                    </a:lnTo>
                    <a:lnTo>
                      <a:pt x="658" y="3167"/>
                    </a:lnTo>
                    <a:lnTo>
                      <a:pt x="804" y="3264"/>
                    </a:lnTo>
                    <a:lnTo>
                      <a:pt x="950" y="3362"/>
                    </a:lnTo>
                    <a:lnTo>
                      <a:pt x="1096" y="3435"/>
                    </a:lnTo>
                    <a:lnTo>
                      <a:pt x="1267" y="3483"/>
                    </a:lnTo>
                    <a:lnTo>
                      <a:pt x="1462" y="3532"/>
                    </a:lnTo>
                    <a:lnTo>
                      <a:pt x="1462" y="3532"/>
                    </a:lnTo>
                    <a:lnTo>
                      <a:pt x="1705" y="3557"/>
                    </a:lnTo>
                    <a:lnTo>
                      <a:pt x="1973" y="3557"/>
                    </a:lnTo>
                    <a:lnTo>
                      <a:pt x="2217" y="3508"/>
                    </a:lnTo>
                    <a:lnTo>
                      <a:pt x="2460" y="3435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Shape 825">
                <a:extLst>
                  <a:ext uri="{FF2B5EF4-FFF2-40B4-BE49-F238E27FC236}">
                    <a16:creationId xmlns:a16="http://schemas.microsoft.com/office/drawing/2014/main" id="{5C225417-5386-4CF0-A050-D547324972FC}"/>
                  </a:ext>
                </a:extLst>
              </p:cNvPr>
              <p:cNvSpPr/>
              <p:nvPr/>
            </p:nvSpPr>
            <p:spPr>
              <a:xfrm>
                <a:off x="5233525" y="5255225"/>
                <a:ext cx="89525" cy="89525"/>
              </a:xfrm>
              <a:custGeom>
                <a:avLst/>
                <a:gdLst/>
                <a:ahLst/>
                <a:cxnLst/>
                <a:rect l="0" t="0" r="0" b="0"/>
                <a:pathLst>
                  <a:path w="3581" h="3581" fill="none" extrusionOk="0">
                    <a:moveTo>
                      <a:pt x="3215" y="707"/>
                    </a:moveTo>
                    <a:lnTo>
                      <a:pt x="3215" y="707"/>
                    </a:lnTo>
                    <a:lnTo>
                      <a:pt x="3093" y="585"/>
                    </a:lnTo>
                    <a:lnTo>
                      <a:pt x="2972" y="464"/>
                    </a:lnTo>
                    <a:lnTo>
                      <a:pt x="2850" y="342"/>
                    </a:lnTo>
                    <a:lnTo>
                      <a:pt x="2679" y="244"/>
                    </a:lnTo>
                    <a:lnTo>
                      <a:pt x="2679" y="244"/>
                    </a:lnTo>
                    <a:lnTo>
                      <a:pt x="2533" y="171"/>
                    </a:lnTo>
                    <a:lnTo>
                      <a:pt x="2363" y="98"/>
                    </a:lnTo>
                    <a:lnTo>
                      <a:pt x="2192" y="50"/>
                    </a:lnTo>
                    <a:lnTo>
                      <a:pt x="2022" y="25"/>
                    </a:lnTo>
                    <a:lnTo>
                      <a:pt x="1851" y="1"/>
                    </a:lnTo>
                    <a:lnTo>
                      <a:pt x="1681" y="25"/>
                    </a:lnTo>
                    <a:lnTo>
                      <a:pt x="1510" y="25"/>
                    </a:lnTo>
                    <a:lnTo>
                      <a:pt x="1340" y="74"/>
                    </a:lnTo>
                    <a:lnTo>
                      <a:pt x="1169" y="123"/>
                    </a:lnTo>
                    <a:lnTo>
                      <a:pt x="1023" y="196"/>
                    </a:lnTo>
                    <a:lnTo>
                      <a:pt x="877" y="269"/>
                    </a:lnTo>
                    <a:lnTo>
                      <a:pt x="731" y="366"/>
                    </a:lnTo>
                    <a:lnTo>
                      <a:pt x="585" y="488"/>
                    </a:lnTo>
                    <a:lnTo>
                      <a:pt x="463" y="610"/>
                    </a:lnTo>
                    <a:lnTo>
                      <a:pt x="341" y="731"/>
                    </a:lnTo>
                    <a:lnTo>
                      <a:pt x="244" y="902"/>
                    </a:lnTo>
                    <a:lnTo>
                      <a:pt x="244" y="902"/>
                    </a:lnTo>
                    <a:lnTo>
                      <a:pt x="171" y="1048"/>
                    </a:lnTo>
                    <a:lnTo>
                      <a:pt x="98" y="1219"/>
                    </a:lnTo>
                    <a:lnTo>
                      <a:pt x="49" y="1389"/>
                    </a:lnTo>
                    <a:lnTo>
                      <a:pt x="25" y="1560"/>
                    </a:lnTo>
                    <a:lnTo>
                      <a:pt x="0" y="1730"/>
                    </a:lnTo>
                    <a:lnTo>
                      <a:pt x="0" y="1900"/>
                    </a:lnTo>
                    <a:lnTo>
                      <a:pt x="25" y="2071"/>
                    </a:lnTo>
                    <a:lnTo>
                      <a:pt x="73" y="2241"/>
                    </a:lnTo>
                    <a:lnTo>
                      <a:pt x="122" y="2412"/>
                    </a:lnTo>
                    <a:lnTo>
                      <a:pt x="195" y="2558"/>
                    </a:lnTo>
                    <a:lnTo>
                      <a:pt x="268" y="2729"/>
                    </a:lnTo>
                    <a:lnTo>
                      <a:pt x="366" y="2850"/>
                    </a:lnTo>
                    <a:lnTo>
                      <a:pt x="463" y="2996"/>
                    </a:lnTo>
                    <a:lnTo>
                      <a:pt x="609" y="3118"/>
                    </a:lnTo>
                    <a:lnTo>
                      <a:pt x="731" y="3240"/>
                    </a:lnTo>
                    <a:lnTo>
                      <a:pt x="901" y="3337"/>
                    </a:lnTo>
                    <a:lnTo>
                      <a:pt x="901" y="3337"/>
                    </a:lnTo>
                    <a:lnTo>
                      <a:pt x="1048" y="3410"/>
                    </a:lnTo>
                    <a:lnTo>
                      <a:pt x="1218" y="3484"/>
                    </a:lnTo>
                    <a:lnTo>
                      <a:pt x="1389" y="3532"/>
                    </a:lnTo>
                    <a:lnTo>
                      <a:pt x="1559" y="3557"/>
                    </a:lnTo>
                    <a:lnTo>
                      <a:pt x="1730" y="3581"/>
                    </a:lnTo>
                    <a:lnTo>
                      <a:pt x="1900" y="3581"/>
                    </a:lnTo>
                    <a:lnTo>
                      <a:pt x="2071" y="3557"/>
                    </a:lnTo>
                    <a:lnTo>
                      <a:pt x="2241" y="3508"/>
                    </a:lnTo>
                    <a:lnTo>
                      <a:pt x="2411" y="3459"/>
                    </a:lnTo>
                    <a:lnTo>
                      <a:pt x="2558" y="3410"/>
                    </a:lnTo>
                    <a:lnTo>
                      <a:pt x="2704" y="3313"/>
                    </a:lnTo>
                    <a:lnTo>
                      <a:pt x="2850" y="3216"/>
                    </a:lnTo>
                    <a:lnTo>
                      <a:pt x="2996" y="3118"/>
                    </a:lnTo>
                    <a:lnTo>
                      <a:pt x="3118" y="2996"/>
                    </a:lnTo>
                    <a:lnTo>
                      <a:pt x="3240" y="2850"/>
                    </a:lnTo>
                    <a:lnTo>
                      <a:pt x="3337" y="2704"/>
                    </a:lnTo>
                    <a:lnTo>
                      <a:pt x="3337" y="2704"/>
                    </a:lnTo>
                    <a:lnTo>
                      <a:pt x="3459" y="2412"/>
                    </a:lnTo>
                    <a:lnTo>
                      <a:pt x="3532" y="2144"/>
                    </a:lnTo>
                    <a:lnTo>
                      <a:pt x="3581" y="1852"/>
                    </a:lnTo>
                    <a:lnTo>
                      <a:pt x="3556" y="156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826">
                <a:extLst>
                  <a:ext uri="{FF2B5EF4-FFF2-40B4-BE49-F238E27FC236}">
                    <a16:creationId xmlns:a16="http://schemas.microsoft.com/office/drawing/2014/main" id="{F2B2177A-3C1C-4737-A983-B5086B44BAC9}"/>
                  </a:ext>
                </a:extLst>
              </p:cNvPr>
              <p:cNvSpPr/>
              <p:nvPr/>
            </p:nvSpPr>
            <p:spPr>
              <a:xfrm>
                <a:off x="5453325" y="5382475"/>
                <a:ext cx="88925" cy="88325"/>
              </a:xfrm>
              <a:custGeom>
                <a:avLst/>
                <a:gdLst/>
                <a:ahLst/>
                <a:cxnLst/>
                <a:rect l="0" t="0" r="0" b="0"/>
                <a:pathLst>
                  <a:path w="3557" h="3533" fill="none" extrusionOk="0">
                    <a:moveTo>
                      <a:pt x="1389" y="1"/>
                    </a:moveTo>
                    <a:lnTo>
                      <a:pt x="1389" y="1"/>
                    </a:lnTo>
                    <a:lnTo>
                      <a:pt x="1194" y="50"/>
                    </a:lnTo>
                    <a:lnTo>
                      <a:pt x="999" y="147"/>
                    </a:lnTo>
                    <a:lnTo>
                      <a:pt x="804" y="245"/>
                    </a:lnTo>
                    <a:lnTo>
                      <a:pt x="634" y="366"/>
                    </a:lnTo>
                    <a:lnTo>
                      <a:pt x="634" y="366"/>
                    </a:lnTo>
                    <a:lnTo>
                      <a:pt x="488" y="488"/>
                    </a:lnTo>
                    <a:lnTo>
                      <a:pt x="390" y="634"/>
                    </a:lnTo>
                    <a:lnTo>
                      <a:pt x="268" y="780"/>
                    </a:lnTo>
                    <a:lnTo>
                      <a:pt x="195" y="926"/>
                    </a:lnTo>
                    <a:lnTo>
                      <a:pt x="122" y="1073"/>
                    </a:lnTo>
                    <a:lnTo>
                      <a:pt x="74" y="1243"/>
                    </a:lnTo>
                    <a:lnTo>
                      <a:pt x="25" y="1414"/>
                    </a:lnTo>
                    <a:lnTo>
                      <a:pt x="0" y="1584"/>
                    </a:lnTo>
                    <a:lnTo>
                      <a:pt x="0" y="1755"/>
                    </a:lnTo>
                    <a:lnTo>
                      <a:pt x="0" y="1925"/>
                    </a:lnTo>
                    <a:lnTo>
                      <a:pt x="25" y="2096"/>
                    </a:lnTo>
                    <a:lnTo>
                      <a:pt x="74" y="2266"/>
                    </a:lnTo>
                    <a:lnTo>
                      <a:pt x="122" y="2412"/>
                    </a:lnTo>
                    <a:lnTo>
                      <a:pt x="195" y="2583"/>
                    </a:lnTo>
                    <a:lnTo>
                      <a:pt x="293" y="2729"/>
                    </a:lnTo>
                    <a:lnTo>
                      <a:pt x="415" y="2875"/>
                    </a:lnTo>
                    <a:lnTo>
                      <a:pt x="415" y="2875"/>
                    </a:lnTo>
                    <a:lnTo>
                      <a:pt x="536" y="3021"/>
                    </a:lnTo>
                    <a:lnTo>
                      <a:pt x="658" y="3143"/>
                    </a:lnTo>
                    <a:lnTo>
                      <a:pt x="804" y="3240"/>
                    </a:lnTo>
                    <a:lnTo>
                      <a:pt x="950" y="3313"/>
                    </a:lnTo>
                    <a:lnTo>
                      <a:pt x="1121" y="3386"/>
                    </a:lnTo>
                    <a:lnTo>
                      <a:pt x="1267" y="3459"/>
                    </a:lnTo>
                    <a:lnTo>
                      <a:pt x="1437" y="3484"/>
                    </a:lnTo>
                    <a:lnTo>
                      <a:pt x="1608" y="3508"/>
                    </a:lnTo>
                    <a:lnTo>
                      <a:pt x="1778" y="3532"/>
                    </a:lnTo>
                    <a:lnTo>
                      <a:pt x="1949" y="3508"/>
                    </a:lnTo>
                    <a:lnTo>
                      <a:pt x="2119" y="3484"/>
                    </a:lnTo>
                    <a:lnTo>
                      <a:pt x="2290" y="3435"/>
                    </a:lnTo>
                    <a:lnTo>
                      <a:pt x="2460" y="3386"/>
                    </a:lnTo>
                    <a:lnTo>
                      <a:pt x="2606" y="3313"/>
                    </a:lnTo>
                    <a:lnTo>
                      <a:pt x="2777" y="3216"/>
                    </a:lnTo>
                    <a:lnTo>
                      <a:pt x="2923" y="3118"/>
                    </a:lnTo>
                    <a:lnTo>
                      <a:pt x="2923" y="3118"/>
                    </a:lnTo>
                    <a:lnTo>
                      <a:pt x="3045" y="2997"/>
                    </a:lnTo>
                    <a:lnTo>
                      <a:pt x="3167" y="2851"/>
                    </a:lnTo>
                    <a:lnTo>
                      <a:pt x="3264" y="2704"/>
                    </a:lnTo>
                    <a:lnTo>
                      <a:pt x="3361" y="2558"/>
                    </a:lnTo>
                    <a:lnTo>
                      <a:pt x="3435" y="2412"/>
                    </a:lnTo>
                    <a:lnTo>
                      <a:pt x="3483" y="2242"/>
                    </a:lnTo>
                    <a:lnTo>
                      <a:pt x="3532" y="2071"/>
                    </a:lnTo>
                    <a:lnTo>
                      <a:pt x="3556" y="1901"/>
                    </a:lnTo>
                    <a:lnTo>
                      <a:pt x="3556" y="1730"/>
                    </a:lnTo>
                    <a:lnTo>
                      <a:pt x="3556" y="1560"/>
                    </a:lnTo>
                    <a:lnTo>
                      <a:pt x="3532" y="1389"/>
                    </a:lnTo>
                    <a:lnTo>
                      <a:pt x="3483" y="1219"/>
                    </a:lnTo>
                    <a:lnTo>
                      <a:pt x="3410" y="1048"/>
                    </a:lnTo>
                    <a:lnTo>
                      <a:pt x="3337" y="902"/>
                    </a:lnTo>
                    <a:lnTo>
                      <a:pt x="3264" y="756"/>
                    </a:lnTo>
                    <a:lnTo>
                      <a:pt x="3142" y="610"/>
                    </a:lnTo>
                    <a:lnTo>
                      <a:pt x="3142" y="610"/>
                    </a:lnTo>
                    <a:lnTo>
                      <a:pt x="2972" y="415"/>
                    </a:lnTo>
                    <a:lnTo>
                      <a:pt x="2753" y="245"/>
                    </a:lnTo>
                    <a:lnTo>
                      <a:pt x="2533" y="123"/>
                    </a:lnTo>
                    <a:lnTo>
                      <a:pt x="2314" y="5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Shape 827">
                <a:extLst>
                  <a:ext uri="{FF2B5EF4-FFF2-40B4-BE49-F238E27FC236}">
                    <a16:creationId xmlns:a16="http://schemas.microsoft.com/office/drawing/2014/main" id="{065E0883-FD56-4990-A3BA-7394FB6E3D9D}"/>
                  </a:ext>
                </a:extLst>
              </p:cNvPr>
              <p:cNvSpPr/>
              <p:nvPr/>
            </p:nvSpPr>
            <p:spPr>
              <a:xfrm>
                <a:off x="5682875" y="5188875"/>
                <a:ext cx="88925" cy="89525"/>
              </a:xfrm>
              <a:custGeom>
                <a:avLst/>
                <a:gdLst/>
                <a:ahLst/>
                <a:cxnLst/>
                <a:rect l="0" t="0" r="0" b="0"/>
                <a:pathLst>
                  <a:path w="3557" h="3581" fill="none" extrusionOk="0">
                    <a:moveTo>
                      <a:pt x="0" y="2022"/>
                    </a:moveTo>
                    <a:lnTo>
                      <a:pt x="0" y="2022"/>
                    </a:lnTo>
                    <a:lnTo>
                      <a:pt x="25" y="2216"/>
                    </a:lnTo>
                    <a:lnTo>
                      <a:pt x="98" y="2411"/>
                    </a:lnTo>
                    <a:lnTo>
                      <a:pt x="98" y="2411"/>
                    </a:lnTo>
                    <a:lnTo>
                      <a:pt x="171" y="2557"/>
                    </a:lnTo>
                    <a:lnTo>
                      <a:pt x="244" y="2728"/>
                    </a:lnTo>
                    <a:lnTo>
                      <a:pt x="341" y="2874"/>
                    </a:lnTo>
                    <a:lnTo>
                      <a:pt x="463" y="2996"/>
                    </a:lnTo>
                    <a:lnTo>
                      <a:pt x="585" y="3118"/>
                    </a:lnTo>
                    <a:lnTo>
                      <a:pt x="707" y="3239"/>
                    </a:lnTo>
                    <a:lnTo>
                      <a:pt x="853" y="3337"/>
                    </a:lnTo>
                    <a:lnTo>
                      <a:pt x="999" y="3410"/>
                    </a:lnTo>
                    <a:lnTo>
                      <a:pt x="1169" y="3483"/>
                    </a:lnTo>
                    <a:lnTo>
                      <a:pt x="1340" y="3532"/>
                    </a:lnTo>
                    <a:lnTo>
                      <a:pt x="1510" y="3556"/>
                    </a:lnTo>
                    <a:lnTo>
                      <a:pt x="1681" y="3580"/>
                    </a:lnTo>
                    <a:lnTo>
                      <a:pt x="1851" y="3580"/>
                    </a:lnTo>
                    <a:lnTo>
                      <a:pt x="2022" y="3556"/>
                    </a:lnTo>
                    <a:lnTo>
                      <a:pt x="2192" y="3532"/>
                    </a:lnTo>
                    <a:lnTo>
                      <a:pt x="2363" y="3459"/>
                    </a:lnTo>
                    <a:lnTo>
                      <a:pt x="2363" y="3459"/>
                    </a:lnTo>
                    <a:lnTo>
                      <a:pt x="2533" y="3410"/>
                    </a:lnTo>
                    <a:lnTo>
                      <a:pt x="2704" y="3312"/>
                    </a:lnTo>
                    <a:lnTo>
                      <a:pt x="2850" y="3215"/>
                    </a:lnTo>
                    <a:lnTo>
                      <a:pt x="2972" y="3093"/>
                    </a:lnTo>
                    <a:lnTo>
                      <a:pt x="3093" y="2971"/>
                    </a:lnTo>
                    <a:lnTo>
                      <a:pt x="3215" y="2850"/>
                    </a:lnTo>
                    <a:lnTo>
                      <a:pt x="3288" y="2704"/>
                    </a:lnTo>
                    <a:lnTo>
                      <a:pt x="3386" y="2557"/>
                    </a:lnTo>
                    <a:lnTo>
                      <a:pt x="3434" y="2387"/>
                    </a:lnTo>
                    <a:lnTo>
                      <a:pt x="3483" y="2216"/>
                    </a:lnTo>
                    <a:lnTo>
                      <a:pt x="3532" y="2070"/>
                    </a:lnTo>
                    <a:lnTo>
                      <a:pt x="3556" y="1875"/>
                    </a:lnTo>
                    <a:lnTo>
                      <a:pt x="3556" y="1705"/>
                    </a:lnTo>
                    <a:lnTo>
                      <a:pt x="3532" y="1534"/>
                    </a:lnTo>
                    <a:lnTo>
                      <a:pt x="3507" y="1364"/>
                    </a:lnTo>
                    <a:lnTo>
                      <a:pt x="3434" y="1194"/>
                    </a:lnTo>
                    <a:lnTo>
                      <a:pt x="3434" y="1194"/>
                    </a:lnTo>
                    <a:lnTo>
                      <a:pt x="3361" y="1023"/>
                    </a:lnTo>
                    <a:lnTo>
                      <a:pt x="3288" y="853"/>
                    </a:lnTo>
                    <a:lnTo>
                      <a:pt x="3191" y="706"/>
                    </a:lnTo>
                    <a:lnTo>
                      <a:pt x="3069" y="585"/>
                    </a:lnTo>
                    <a:lnTo>
                      <a:pt x="2947" y="463"/>
                    </a:lnTo>
                    <a:lnTo>
                      <a:pt x="2825" y="341"/>
                    </a:lnTo>
                    <a:lnTo>
                      <a:pt x="2679" y="268"/>
                    </a:lnTo>
                    <a:lnTo>
                      <a:pt x="2533" y="171"/>
                    </a:lnTo>
                    <a:lnTo>
                      <a:pt x="2363" y="122"/>
                    </a:lnTo>
                    <a:lnTo>
                      <a:pt x="2192" y="73"/>
                    </a:lnTo>
                    <a:lnTo>
                      <a:pt x="2022" y="24"/>
                    </a:lnTo>
                    <a:lnTo>
                      <a:pt x="1851" y="24"/>
                    </a:lnTo>
                    <a:lnTo>
                      <a:pt x="1681" y="0"/>
                    </a:lnTo>
                    <a:lnTo>
                      <a:pt x="1510" y="24"/>
                    </a:lnTo>
                    <a:lnTo>
                      <a:pt x="1340" y="73"/>
                    </a:lnTo>
                    <a:lnTo>
                      <a:pt x="1169" y="122"/>
                    </a:lnTo>
                    <a:lnTo>
                      <a:pt x="1169" y="122"/>
                    </a:lnTo>
                    <a:lnTo>
                      <a:pt x="974" y="195"/>
                    </a:lnTo>
                    <a:lnTo>
                      <a:pt x="804" y="292"/>
                    </a:lnTo>
                    <a:lnTo>
                      <a:pt x="658" y="390"/>
                    </a:lnTo>
                    <a:lnTo>
                      <a:pt x="512" y="512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0"/>
                    </a:lnTo>
                    <a:lnTo>
                      <a:pt x="122" y="112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Shape 828">
                <a:extLst>
                  <a:ext uri="{FF2B5EF4-FFF2-40B4-BE49-F238E27FC236}">
                    <a16:creationId xmlns:a16="http://schemas.microsoft.com/office/drawing/2014/main" id="{C497A5ED-CCEE-4F09-A7B4-7079C57F1DC1}"/>
                  </a:ext>
                </a:extLst>
              </p:cNvPr>
              <p:cNvSpPr/>
              <p:nvPr/>
            </p:nvSpPr>
            <p:spPr>
              <a:xfrm>
                <a:off x="5411925" y="5110925"/>
                <a:ext cx="188775" cy="189400"/>
              </a:xfrm>
              <a:custGeom>
                <a:avLst/>
                <a:gdLst/>
                <a:ahLst/>
                <a:cxnLst/>
                <a:rect l="0" t="0" r="0" b="0"/>
                <a:pathLst>
                  <a:path w="7551" h="7576" fill="none" extrusionOk="0">
                    <a:moveTo>
                      <a:pt x="0" y="3776"/>
                    </a:moveTo>
                    <a:lnTo>
                      <a:pt x="0" y="3776"/>
                    </a:lnTo>
                    <a:lnTo>
                      <a:pt x="25" y="3410"/>
                    </a:lnTo>
                    <a:lnTo>
                      <a:pt x="73" y="3021"/>
                    </a:lnTo>
                    <a:lnTo>
                      <a:pt x="171" y="2655"/>
                    </a:lnTo>
                    <a:lnTo>
                      <a:pt x="293" y="2314"/>
                    </a:lnTo>
                    <a:lnTo>
                      <a:pt x="463" y="1973"/>
                    </a:lnTo>
                    <a:lnTo>
                      <a:pt x="658" y="1681"/>
                    </a:lnTo>
                    <a:lnTo>
                      <a:pt x="877" y="1389"/>
                    </a:lnTo>
                    <a:lnTo>
                      <a:pt x="1121" y="1121"/>
                    </a:lnTo>
                    <a:lnTo>
                      <a:pt x="1389" y="877"/>
                    </a:lnTo>
                    <a:lnTo>
                      <a:pt x="1656" y="658"/>
                    </a:lnTo>
                    <a:lnTo>
                      <a:pt x="1973" y="463"/>
                    </a:lnTo>
                    <a:lnTo>
                      <a:pt x="2314" y="293"/>
                    </a:lnTo>
                    <a:lnTo>
                      <a:pt x="2655" y="171"/>
                    </a:lnTo>
                    <a:lnTo>
                      <a:pt x="3020" y="74"/>
                    </a:lnTo>
                    <a:lnTo>
                      <a:pt x="3386" y="25"/>
                    </a:lnTo>
                    <a:lnTo>
                      <a:pt x="3775" y="1"/>
                    </a:lnTo>
                    <a:lnTo>
                      <a:pt x="3775" y="1"/>
                    </a:lnTo>
                    <a:lnTo>
                      <a:pt x="4165" y="25"/>
                    </a:lnTo>
                    <a:lnTo>
                      <a:pt x="4555" y="74"/>
                    </a:lnTo>
                    <a:lnTo>
                      <a:pt x="4896" y="171"/>
                    </a:lnTo>
                    <a:lnTo>
                      <a:pt x="5261" y="293"/>
                    </a:lnTo>
                    <a:lnTo>
                      <a:pt x="5578" y="463"/>
                    </a:lnTo>
                    <a:lnTo>
                      <a:pt x="5894" y="658"/>
                    </a:lnTo>
                    <a:lnTo>
                      <a:pt x="6186" y="877"/>
                    </a:lnTo>
                    <a:lnTo>
                      <a:pt x="6454" y="1121"/>
                    </a:lnTo>
                    <a:lnTo>
                      <a:pt x="6698" y="1389"/>
                    </a:lnTo>
                    <a:lnTo>
                      <a:pt x="6917" y="1681"/>
                    </a:lnTo>
                    <a:lnTo>
                      <a:pt x="7112" y="1973"/>
                    </a:lnTo>
                    <a:lnTo>
                      <a:pt x="7258" y="2314"/>
                    </a:lnTo>
                    <a:lnTo>
                      <a:pt x="7404" y="2655"/>
                    </a:lnTo>
                    <a:lnTo>
                      <a:pt x="7477" y="3021"/>
                    </a:lnTo>
                    <a:lnTo>
                      <a:pt x="7550" y="3410"/>
                    </a:lnTo>
                    <a:lnTo>
                      <a:pt x="7550" y="3776"/>
                    </a:lnTo>
                    <a:lnTo>
                      <a:pt x="7550" y="3776"/>
                    </a:lnTo>
                    <a:lnTo>
                      <a:pt x="7550" y="4165"/>
                    </a:lnTo>
                    <a:lnTo>
                      <a:pt x="7477" y="4555"/>
                    </a:lnTo>
                    <a:lnTo>
                      <a:pt x="7404" y="4920"/>
                    </a:lnTo>
                    <a:lnTo>
                      <a:pt x="7258" y="5261"/>
                    </a:lnTo>
                    <a:lnTo>
                      <a:pt x="7112" y="5578"/>
                    </a:lnTo>
                    <a:lnTo>
                      <a:pt x="6917" y="5895"/>
                    </a:lnTo>
                    <a:lnTo>
                      <a:pt x="6698" y="6187"/>
                    </a:lnTo>
                    <a:lnTo>
                      <a:pt x="6454" y="6455"/>
                    </a:lnTo>
                    <a:lnTo>
                      <a:pt x="6186" y="6698"/>
                    </a:lnTo>
                    <a:lnTo>
                      <a:pt x="5894" y="6917"/>
                    </a:lnTo>
                    <a:lnTo>
                      <a:pt x="5578" y="7112"/>
                    </a:lnTo>
                    <a:lnTo>
                      <a:pt x="5261" y="7258"/>
                    </a:lnTo>
                    <a:lnTo>
                      <a:pt x="4896" y="7405"/>
                    </a:lnTo>
                    <a:lnTo>
                      <a:pt x="4555" y="7478"/>
                    </a:lnTo>
                    <a:lnTo>
                      <a:pt x="4165" y="7551"/>
                    </a:lnTo>
                    <a:lnTo>
                      <a:pt x="3775" y="7575"/>
                    </a:lnTo>
                    <a:lnTo>
                      <a:pt x="3775" y="7575"/>
                    </a:lnTo>
                    <a:lnTo>
                      <a:pt x="3386" y="7551"/>
                    </a:lnTo>
                    <a:lnTo>
                      <a:pt x="3020" y="7478"/>
                    </a:lnTo>
                    <a:lnTo>
                      <a:pt x="2655" y="7405"/>
                    </a:lnTo>
                    <a:lnTo>
                      <a:pt x="2314" y="7258"/>
                    </a:lnTo>
                    <a:lnTo>
                      <a:pt x="1973" y="7112"/>
                    </a:lnTo>
                    <a:lnTo>
                      <a:pt x="1656" y="6917"/>
                    </a:lnTo>
                    <a:lnTo>
                      <a:pt x="1389" y="6698"/>
                    </a:lnTo>
                    <a:lnTo>
                      <a:pt x="1121" y="6455"/>
                    </a:lnTo>
                    <a:lnTo>
                      <a:pt x="877" y="6187"/>
                    </a:lnTo>
                    <a:lnTo>
                      <a:pt x="658" y="5895"/>
                    </a:lnTo>
                    <a:lnTo>
                      <a:pt x="463" y="5578"/>
                    </a:lnTo>
                    <a:lnTo>
                      <a:pt x="293" y="5261"/>
                    </a:lnTo>
                    <a:lnTo>
                      <a:pt x="171" y="4920"/>
                    </a:lnTo>
                    <a:lnTo>
                      <a:pt x="73" y="4555"/>
                    </a:lnTo>
                    <a:lnTo>
                      <a:pt x="25" y="4165"/>
                    </a:lnTo>
                    <a:lnTo>
                      <a:pt x="0" y="3776"/>
                    </a:lnTo>
                    <a:lnTo>
                      <a:pt x="0" y="377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Shape 829">
                <a:extLst>
                  <a:ext uri="{FF2B5EF4-FFF2-40B4-BE49-F238E27FC236}">
                    <a16:creationId xmlns:a16="http://schemas.microsoft.com/office/drawing/2014/main" id="{D8CBE5C1-1916-4EF1-B9E9-DC5E58DE62C4}"/>
                  </a:ext>
                </a:extLst>
              </p:cNvPr>
              <p:cNvSpPr/>
              <p:nvPr/>
            </p:nvSpPr>
            <p:spPr>
              <a:xfrm>
                <a:off x="5367475" y="5025075"/>
                <a:ext cx="81600" cy="105975"/>
              </a:xfrm>
              <a:custGeom>
                <a:avLst/>
                <a:gdLst/>
                <a:ahLst/>
                <a:cxnLst/>
                <a:rect l="0" t="0" r="0" b="0"/>
                <a:pathLst>
                  <a:path w="3264" h="4239" fill="none" extrusionOk="0">
                    <a:moveTo>
                      <a:pt x="0" y="1"/>
                    </a:moveTo>
                    <a:lnTo>
                      <a:pt x="3264" y="4238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Shape 830">
                <a:extLst>
                  <a:ext uri="{FF2B5EF4-FFF2-40B4-BE49-F238E27FC236}">
                    <a16:creationId xmlns:a16="http://schemas.microsoft.com/office/drawing/2014/main" id="{BB37530B-08B3-4205-8A08-E876EE3F9FBE}"/>
                  </a:ext>
                </a:extLst>
              </p:cNvPr>
              <p:cNvSpPr/>
              <p:nvPr/>
            </p:nvSpPr>
            <p:spPr>
              <a:xfrm>
                <a:off x="5567800" y="4999500"/>
                <a:ext cx="115100" cy="133975"/>
              </a:xfrm>
              <a:custGeom>
                <a:avLst/>
                <a:gdLst/>
                <a:ahLst/>
                <a:cxnLst/>
                <a:rect l="0" t="0" r="0" b="0"/>
                <a:pathLst>
                  <a:path w="4604" h="5359" fill="none" extrusionOk="0">
                    <a:moveTo>
                      <a:pt x="0" y="5359"/>
                    </a:moveTo>
                    <a:lnTo>
                      <a:pt x="4603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Shape 831">
                <a:extLst>
                  <a:ext uri="{FF2B5EF4-FFF2-40B4-BE49-F238E27FC236}">
                    <a16:creationId xmlns:a16="http://schemas.microsoft.com/office/drawing/2014/main" id="{14DEB002-C856-4D51-9E3F-42951B8C7A10}"/>
                  </a:ext>
                </a:extLst>
              </p:cNvPr>
              <p:cNvSpPr/>
              <p:nvPr/>
            </p:nvSpPr>
            <p:spPr>
              <a:xfrm>
                <a:off x="5600075" y="5217475"/>
                <a:ext cx="127275" cy="16475"/>
              </a:xfrm>
              <a:custGeom>
                <a:avLst/>
                <a:gdLst/>
                <a:ahLst/>
                <a:cxnLst/>
                <a:rect l="0" t="0" r="0" b="0"/>
                <a:pathLst>
                  <a:path w="5091" h="659" fill="none" extrusionOk="0">
                    <a:moveTo>
                      <a:pt x="5090" y="658"/>
                    </a:moveTo>
                    <a:lnTo>
                      <a:pt x="0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Shape 832">
                <a:extLst>
                  <a:ext uri="{FF2B5EF4-FFF2-40B4-BE49-F238E27FC236}">
                    <a16:creationId xmlns:a16="http://schemas.microsoft.com/office/drawing/2014/main" id="{5B5D5E96-C594-4AB6-9DF5-2ED8F56CCF52}"/>
                  </a:ext>
                </a:extLst>
              </p:cNvPr>
              <p:cNvSpPr/>
              <p:nvPr/>
            </p:nvSpPr>
            <p:spPr>
              <a:xfrm>
                <a:off x="5497775" y="5299675"/>
                <a:ext cx="4900" cy="126675"/>
              </a:xfrm>
              <a:custGeom>
                <a:avLst/>
                <a:gdLst/>
                <a:ahLst/>
                <a:cxnLst/>
                <a:rect l="0" t="0" r="0" b="0"/>
                <a:pathLst>
                  <a:path w="196" h="5067" fill="none" extrusionOk="0">
                    <a:moveTo>
                      <a:pt x="0" y="5067"/>
                    </a:moveTo>
                    <a:lnTo>
                      <a:pt x="195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Shape 833">
                <a:extLst>
                  <a:ext uri="{FF2B5EF4-FFF2-40B4-BE49-F238E27FC236}">
                    <a16:creationId xmlns:a16="http://schemas.microsoft.com/office/drawing/2014/main" id="{3FC3F998-CA08-40F4-81A5-CEC994EBBF42}"/>
                  </a:ext>
                </a:extLst>
              </p:cNvPr>
              <p:cNvSpPr/>
              <p:nvPr/>
            </p:nvSpPr>
            <p:spPr>
              <a:xfrm>
                <a:off x="5277975" y="5241825"/>
                <a:ext cx="141275" cy="58500"/>
              </a:xfrm>
              <a:custGeom>
                <a:avLst/>
                <a:gdLst/>
                <a:ahLst/>
                <a:cxnLst/>
                <a:rect l="0" t="0" r="0" b="0"/>
                <a:pathLst>
                  <a:path w="5651" h="2340" fill="none" extrusionOk="0">
                    <a:moveTo>
                      <a:pt x="0" y="2339"/>
                    </a:moveTo>
                    <a:lnTo>
                      <a:pt x="5651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C05CDBC-229D-45E2-B2F9-9037D7DF9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880" y="4628428"/>
            <a:ext cx="5590283" cy="1463040"/>
          </a:xfrm>
        </p:spPr>
        <p:txBody>
          <a:bodyPr lIns="91440" rIns="9144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812236-1A32-4FE2-AB5A-F8F998D835F3}"/>
              </a:ext>
            </a:extLst>
          </p:cNvPr>
          <p:cNvSpPr/>
          <p:nvPr userDrawn="1"/>
        </p:nvSpPr>
        <p:spPr>
          <a:xfrm>
            <a:off x="272955" y="0"/>
            <a:ext cx="423081" cy="1562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B8EB76-3B7A-4486-95E5-0316680FFD7E}"/>
              </a:ext>
            </a:extLst>
          </p:cNvPr>
          <p:cNvCxnSpPr>
            <a:cxnSpLocks/>
          </p:cNvCxnSpPr>
          <p:nvPr userDrawn="1"/>
        </p:nvCxnSpPr>
        <p:spPr>
          <a:xfrm>
            <a:off x="3315880" y="4545974"/>
            <a:ext cx="5590283" cy="0"/>
          </a:xfrm>
          <a:prstGeom prst="line">
            <a:avLst/>
          </a:prstGeom>
          <a:ln w="19050">
            <a:solidFill>
              <a:srgbClr val="4C3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53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39" y="263276"/>
            <a:ext cx="11187259" cy="1014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240" y="1463857"/>
            <a:ext cx="11187258" cy="484550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240" y="6544402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C02772DD-B9DB-49E3-B0C3-DC7CE15FE253}" type="datetime1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301" y="6521027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mtClean="0"/>
              <a:t>CSE 373 SP 18 - Kasey Champion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81670" y="6521027"/>
            <a:ext cx="42192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59665DE-58FC-41F4-AC58-2C90A5E005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429491" y="172390"/>
            <a:ext cx="0" cy="1196439"/>
          </a:xfrm>
          <a:prstGeom prst="line">
            <a:avLst/>
          </a:prstGeom>
          <a:ln w="19050">
            <a:solidFill>
              <a:srgbClr val="4C3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81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B6A479"/>
        </a:buClr>
        <a:buFont typeface="Segoe UI Semilight" panose="020B0402040204020203" pitchFamily="34" charset="0"/>
        <a:buChar char="-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B6A479"/>
        </a:buClr>
        <a:buFont typeface="Segoe UI Semilight" panose="020B0402040204020203" pitchFamily="34" charset="0"/>
        <a:buChar char="-"/>
        <a:defRPr sz="1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B6A479"/>
        </a:buClr>
        <a:buFont typeface="Segoe UI Semilight" panose="020B0402040204020203" pitchFamily="34" charset="0"/>
        <a:buChar char="-"/>
        <a:defRPr sz="1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B6A479"/>
        </a:buClr>
        <a:buFont typeface="Segoe UI Semilight" panose="020B0402040204020203" pitchFamily="34" charset="0"/>
        <a:buChar char="-"/>
        <a:defRPr sz="1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hyperlink" Target="http://saasmarketingstrategy.blogspot.com/2013/02/old-tactics-can-still-work-for-saas.html" TargetMode="External"/><Relationship Id="rId7" Type="http://schemas.openxmlformats.org/officeDocument/2006/relationships/hyperlink" Target="http://commons.wikimedia.org/wiki/File:Emoji_u1f40e.sv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commons.wikimedia.org/wiki/File:Phone_Shiny_Icon.svg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Emoji_u1f40e.svg" TargetMode="External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Phone_Shiny_Icon.svg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hyperlink" Target="http://saasmarketingstrategy.blogspot.com/2013/02/old-tactics-can-still-work-for-saas.html" TargetMode="External"/><Relationship Id="rId9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Emoji_u1f40e.svg" TargetMode="External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Phone_Shiny_Icon.svg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hyperlink" Target="http://saasmarketingstrategy.blogspot.com/2013/02/old-tactics-can-still-work-for-saas.html" TargetMode="External"/><Relationship Id="rId9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2.png"/><Relationship Id="rId3" Type="http://schemas.openxmlformats.org/officeDocument/2006/relationships/hyperlink" Target="http://saasmarketingstrategy.blogspot.com/2013/02/old-tactics-can-still-work-for-saas.html" TargetMode="External"/><Relationship Id="rId7" Type="http://schemas.openxmlformats.org/officeDocument/2006/relationships/hyperlink" Target="http://commons.wikimedia.org/wiki/File:Emoji_u1f40e.svg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hyperlink" Target="http://commons.wikimedia.org/wiki/File:Phone_Shiny_Icon.svg" TargetMode="External"/><Relationship Id="rId10" Type="http://schemas.openxmlformats.org/officeDocument/2006/relationships/image" Target="../media/image29.jpe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Shortest Paths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Structures and Parallelism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9EC4A-C1DF-45A1-93EA-60BB7A5F5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1"/>
          <a:stretch/>
        </p:blipFill>
        <p:spPr>
          <a:xfrm>
            <a:off x="0" y="-47134"/>
            <a:ext cx="12252960" cy="46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46891" y="3999277"/>
            <a:ext cx="5294385" cy="2718584"/>
            <a:chOff x="3038475" y="4371974"/>
            <a:chExt cx="4162425" cy="2137340"/>
          </a:xfrm>
        </p:grpSpPr>
        <p:sp>
          <p:nvSpPr>
            <p:cNvPr id="80" name="Oval 79"/>
            <p:cNvSpPr/>
            <p:nvPr/>
          </p:nvSpPr>
          <p:spPr>
            <a:xfrm>
              <a:off x="3038475" y="507682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4560808" y="4964116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400976" y="437197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3952874" y="595032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6886575" y="501015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4875133" y="595032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797392" y="594079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88" name="Straight Arrow Connector 87"/>
            <p:cNvCxnSpPr>
              <a:stCxn id="80" idx="6"/>
              <a:endCxn id="81" idx="2"/>
            </p:cNvCxnSpPr>
            <p:nvPr/>
          </p:nvCxnSpPr>
          <p:spPr>
            <a:xfrm flipV="1">
              <a:off x="3352800" y="5121279"/>
              <a:ext cx="1208008" cy="11270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0" idx="5"/>
              <a:endCxn id="85" idx="1"/>
            </p:cNvCxnSpPr>
            <p:nvPr/>
          </p:nvCxnSpPr>
          <p:spPr>
            <a:xfrm>
              <a:off x="3306768" y="5345118"/>
              <a:ext cx="1614397" cy="65123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4"/>
              <a:endCxn id="83" idx="1"/>
            </p:cNvCxnSpPr>
            <p:nvPr/>
          </p:nvCxnSpPr>
          <p:spPr>
            <a:xfrm>
              <a:off x="3195638" y="5391150"/>
              <a:ext cx="803268" cy="6052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83" idx="6"/>
              <a:endCxn id="85" idx="2"/>
            </p:cNvCxnSpPr>
            <p:nvPr/>
          </p:nvCxnSpPr>
          <p:spPr>
            <a:xfrm flipV="1">
              <a:off x="4267199" y="6107486"/>
              <a:ext cx="607934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2" idx="2"/>
              <a:endCxn id="80" idx="7"/>
            </p:cNvCxnSpPr>
            <p:nvPr/>
          </p:nvCxnSpPr>
          <p:spPr>
            <a:xfrm flipH="1">
              <a:off x="3306768" y="4529137"/>
              <a:ext cx="2094208" cy="59372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81" idx="6"/>
              <a:endCxn id="86" idx="0"/>
            </p:cNvCxnSpPr>
            <p:nvPr/>
          </p:nvCxnSpPr>
          <p:spPr>
            <a:xfrm>
              <a:off x="4875133" y="5121279"/>
              <a:ext cx="1079422" cy="81951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85" idx="0"/>
              <a:endCxn id="82" idx="4"/>
            </p:cNvCxnSpPr>
            <p:nvPr/>
          </p:nvCxnSpPr>
          <p:spPr>
            <a:xfrm flipV="1">
              <a:off x="5032296" y="4686299"/>
              <a:ext cx="525843" cy="12640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82" idx="6"/>
            </p:cNvCxnSpPr>
            <p:nvPr/>
          </p:nvCxnSpPr>
          <p:spPr>
            <a:xfrm>
              <a:off x="5715301" y="4529137"/>
              <a:ext cx="1171274" cy="5476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86" idx="7"/>
              <a:endCxn id="84" idx="3"/>
            </p:cNvCxnSpPr>
            <p:nvPr/>
          </p:nvCxnSpPr>
          <p:spPr>
            <a:xfrm flipV="1">
              <a:off x="6065685" y="5278443"/>
              <a:ext cx="866922" cy="70838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4311784" y="4377295"/>
              <a:ext cx="251047" cy="411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217794" y="4461152"/>
              <a:ext cx="300198" cy="411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4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371150" y="6097960"/>
              <a:ext cx="251047" cy="411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53173" y="5106764"/>
              <a:ext cx="293896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5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478717" y="5528754"/>
              <a:ext cx="300198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4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407127" y="5704075"/>
              <a:ext cx="293896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524288" y="5611022"/>
              <a:ext cx="293896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5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471798" y="5344088"/>
              <a:ext cx="293896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6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45937" y="4820507"/>
              <a:ext cx="293896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</a:t>
              </a:r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B877E5E-1F67-4BB8-BCE6-3E410381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40" y="1477091"/>
            <a:ext cx="11187258" cy="620371"/>
          </a:xfrm>
        </p:spPr>
        <p:txBody>
          <a:bodyPr>
            <a:no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length</a:t>
            </a:r>
            <a:r>
              <a:rPr lang="en-US" sz="2800" dirty="0"/>
              <a:t> of a path is the sum of the edge weights on that path.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4313" y="2034744"/>
            <a:ext cx="6965708" cy="1598142"/>
            <a:chOff x="634313" y="2034744"/>
            <a:chExt cx="6965708" cy="1598142"/>
          </a:xfrm>
        </p:grpSpPr>
        <p:sp>
          <p:nvSpPr>
            <p:cNvPr id="3" name="Rectangle 2"/>
            <p:cNvSpPr/>
            <p:nvPr/>
          </p:nvSpPr>
          <p:spPr>
            <a:xfrm>
              <a:off x="634314" y="2034744"/>
              <a:ext cx="6965707" cy="1598142"/>
            </a:xfrm>
            <a:prstGeom prst="rect">
              <a:avLst/>
            </a:prstGeom>
            <a:solidFill>
              <a:srgbClr val="A568D2"/>
            </a:solidFill>
            <a:ln>
              <a:solidFill>
                <a:srgbClr val="B482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 smtClean="0"/>
            </a:p>
            <a:p>
              <a:r>
                <a:rPr lang="en-US" sz="2800" dirty="0" smtClean="0"/>
                <a:t>Given a directed graph and vertices s and t</a:t>
              </a:r>
            </a:p>
            <a:p>
              <a:r>
                <a:rPr lang="en-US" sz="2800" dirty="0" smtClean="0"/>
                <a:t>Find: the shortest path from s to t.</a:t>
              </a:r>
              <a:endParaRPr lang="en-US" sz="28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34313" y="2037616"/>
              <a:ext cx="6965707" cy="546933"/>
            </a:xfrm>
            <a:prstGeom prst="rect">
              <a:avLst/>
            </a:prstGeom>
            <a:solidFill>
              <a:srgbClr val="4C3282"/>
            </a:solidFill>
            <a:ln>
              <a:solidFill>
                <a:srgbClr val="4C3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Shortest Path Problem</a:t>
              </a:r>
              <a:endParaRPr lang="en-US" sz="28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566880" y="3437280"/>
              <a:ext cx="656640" cy="20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2560" y="3432960"/>
                <a:ext cx="66456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6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Unweighted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63857"/>
            <a:ext cx="11187258" cy="1012643"/>
          </a:xfrm>
        </p:spPr>
        <p:txBody>
          <a:bodyPr>
            <a:noAutofit/>
          </a:bodyPr>
          <a:lstStyle/>
          <a:p>
            <a:r>
              <a:rPr lang="en-US" sz="2800" dirty="0"/>
              <a:t>Let’s start with a simpler version: the edges are all the same weight </a:t>
            </a:r>
          </a:p>
          <a:p>
            <a:r>
              <a:rPr lang="en-US" sz="2800" dirty="0"/>
              <a:t>If the graph is </a:t>
            </a:r>
            <a:r>
              <a:rPr lang="en-US" sz="2800" b="1" dirty="0"/>
              <a:t>unweighted</a:t>
            </a:r>
            <a:r>
              <a:rPr lang="en-US" sz="2800" dirty="0"/>
              <a:t>, how do we find a shortest paths?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30" y="2476500"/>
            <a:ext cx="3970069" cy="406919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933825" y="2562225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93970" y="2571751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68390" y="2571751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42810" y="2562225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17230" y="2562225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33825" y="331769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693970" y="3327219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68390" y="3327219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42810" y="331769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717230" y="331769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33825" y="3992442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3970" y="4001968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368390" y="4001968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42810" y="3992442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717230" y="3992442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933825" y="4747910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93970" y="4757436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68390" y="4757436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42810" y="4747910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17230" y="4747910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933825" y="547535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93970" y="5484879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68390" y="5484879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042810" y="547535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717230" y="547535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33825" y="6178127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693970" y="618765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68390" y="618765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042810" y="6178127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717230" y="6178127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4"/>
            <a:endCxn id="13" idx="0"/>
          </p:cNvCxnSpPr>
          <p:nvPr/>
        </p:nvCxnSpPr>
        <p:spPr>
          <a:xfrm>
            <a:off x="4019550" y="2733675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8" idx="0"/>
          </p:cNvCxnSpPr>
          <p:nvPr/>
        </p:nvCxnSpPr>
        <p:spPr>
          <a:xfrm>
            <a:off x="4019550" y="3489143"/>
            <a:ext cx="0" cy="503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019550" y="4163892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019550" y="4919360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019550" y="5646803"/>
            <a:ext cx="0" cy="531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772025" y="2743201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772025" y="3498669"/>
            <a:ext cx="0" cy="503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72025" y="4173418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772025" y="4928886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772025" y="5656329"/>
            <a:ext cx="0" cy="531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448300" y="2743201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448300" y="3498669"/>
            <a:ext cx="0" cy="503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48300" y="4173418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448300" y="4928886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448300" y="5656329"/>
            <a:ext cx="0" cy="531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115050" y="2733675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6115050" y="3489143"/>
            <a:ext cx="0" cy="503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115050" y="4163892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115050" y="4919360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115050" y="5646803"/>
            <a:ext cx="0" cy="531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819900" y="2733675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819900" y="3489143"/>
            <a:ext cx="0" cy="503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819900" y="4163892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819900" y="4919360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819900" y="5646803"/>
            <a:ext cx="0" cy="531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9" idx="2"/>
          </p:cNvCxnSpPr>
          <p:nvPr/>
        </p:nvCxnSpPr>
        <p:spPr>
          <a:xfrm>
            <a:off x="4105275" y="2657476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9" idx="6"/>
            <a:endCxn id="10" idx="2"/>
          </p:cNvCxnSpPr>
          <p:nvPr/>
        </p:nvCxnSpPr>
        <p:spPr>
          <a:xfrm>
            <a:off x="4865420" y="2657476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0" idx="6"/>
            <a:endCxn id="11" idx="2"/>
          </p:cNvCxnSpPr>
          <p:nvPr/>
        </p:nvCxnSpPr>
        <p:spPr>
          <a:xfrm flipV="1">
            <a:off x="5539840" y="2647950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1" idx="6"/>
          </p:cNvCxnSpPr>
          <p:nvPr/>
        </p:nvCxnSpPr>
        <p:spPr>
          <a:xfrm>
            <a:off x="6214260" y="2647950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105275" y="3396395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4865420" y="3386869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539840" y="3386869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214260" y="3386869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105275" y="4094989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865420" y="4094989"/>
            <a:ext cx="4765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539840" y="4085463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214260" y="4085463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124200" y="4843926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25" idx="2"/>
          </p:cNvCxnSpPr>
          <p:nvPr/>
        </p:nvCxnSpPr>
        <p:spPr>
          <a:xfrm flipV="1">
            <a:off x="4884345" y="4843161"/>
            <a:ext cx="484045" cy="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5558765" y="4834400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27" idx="2"/>
          </p:cNvCxnSpPr>
          <p:nvPr/>
        </p:nvCxnSpPr>
        <p:spPr>
          <a:xfrm flipV="1">
            <a:off x="6233185" y="4833635"/>
            <a:ext cx="484045" cy="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4124200" y="5582189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4884345" y="5572663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558765" y="5572663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6233185" y="5572663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4105275" y="6298189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4865420" y="6288663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539840" y="6288663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214260" y="6288663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33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Unweighted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39" y="1277943"/>
            <a:ext cx="11187258" cy="462769"/>
          </a:xfrm>
        </p:spPr>
        <p:txBody>
          <a:bodyPr>
            <a:noAutofit/>
          </a:bodyPr>
          <a:lstStyle/>
          <a:p>
            <a:r>
              <a:rPr lang="en-US" sz="2800" dirty="0"/>
              <a:t>If the graph is unweighted, how do we find a shortest paths?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150848" y="1779014"/>
            <a:ext cx="7686707" cy="2120471"/>
            <a:chOff x="2505075" y="2047875"/>
            <a:chExt cx="5800725" cy="1600200"/>
          </a:xfrm>
        </p:grpSpPr>
        <p:sp>
          <p:nvSpPr>
            <p:cNvPr id="6" name="Oval 5"/>
            <p:cNvSpPr/>
            <p:nvPr/>
          </p:nvSpPr>
          <p:spPr>
            <a:xfrm>
              <a:off x="2505075" y="270510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991475" y="270510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448049" y="333375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448050" y="20478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421890" y="2705099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181600" y="20478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181600" y="333375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15" name="Straight Arrow Connector 14"/>
            <p:cNvCxnSpPr>
              <a:stCxn id="6" idx="7"/>
              <a:endCxn id="9" idx="3"/>
            </p:cNvCxnSpPr>
            <p:nvPr/>
          </p:nvCxnSpPr>
          <p:spPr>
            <a:xfrm flipV="1">
              <a:off x="2773368" y="2316168"/>
              <a:ext cx="720714" cy="43496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8" idx="0"/>
            </p:cNvCxnSpPr>
            <p:nvPr/>
          </p:nvCxnSpPr>
          <p:spPr>
            <a:xfrm>
              <a:off x="3605211" y="2391104"/>
              <a:ext cx="1" cy="94264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8" idx="1"/>
            </p:cNvCxnSpPr>
            <p:nvPr/>
          </p:nvCxnSpPr>
          <p:spPr>
            <a:xfrm>
              <a:off x="2773368" y="2973393"/>
              <a:ext cx="720713" cy="40638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3" idx="1"/>
            </p:cNvCxnSpPr>
            <p:nvPr/>
          </p:nvCxnSpPr>
          <p:spPr>
            <a:xfrm>
              <a:off x="3762375" y="2205038"/>
              <a:ext cx="1465257" cy="117474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3762374" y="3490912"/>
              <a:ext cx="1404256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7"/>
            </p:cNvCxnSpPr>
            <p:nvPr/>
          </p:nvCxnSpPr>
          <p:spPr>
            <a:xfrm flipV="1">
              <a:off x="3716342" y="2870990"/>
              <a:ext cx="2705548" cy="50879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6"/>
              <a:endCxn id="12" idx="2"/>
            </p:cNvCxnSpPr>
            <p:nvPr/>
          </p:nvCxnSpPr>
          <p:spPr>
            <a:xfrm>
              <a:off x="3762375" y="2205038"/>
              <a:ext cx="1419225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6"/>
              <a:endCxn id="7" idx="1"/>
            </p:cNvCxnSpPr>
            <p:nvPr/>
          </p:nvCxnSpPr>
          <p:spPr>
            <a:xfrm>
              <a:off x="5495925" y="2205038"/>
              <a:ext cx="2541582" cy="54609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6"/>
            </p:cNvCxnSpPr>
            <p:nvPr/>
          </p:nvCxnSpPr>
          <p:spPr>
            <a:xfrm>
              <a:off x="6736215" y="2862262"/>
              <a:ext cx="1255260" cy="8728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1" idx="3"/>
              <a:endCxn id="13" idx="7"/>
            </p:cNvCxnSpPr>
            <p:nvPr/>
          </p:nvCxnSpPr>
          <p:spPr>
            <a:xfrm flipH="1">
              <a:off x="5449893" y="2973392"/>
              <a:ext cx="1018029" cy="40639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7" idx="4"/>
              <a:endCxn id="13" idx="6"/>
            </p:cNvCxnSpPr>
            <p:nvPr/>
          </p:nvCxnSpPr>
          <p:spPr>
            <a:xfrm flipH="1">
              <a:off x="5495925" y="3019425"/>
              <a:ext cx="2652713" cy="471488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494270" y="3873973"/>
            <a:ext cx="1070095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What’s the shortest path from s to s? </a:t>
            </a:r>
          </a:p>
          <a:p>
            <a:pPr lvl="1"/>
            <a:r>
              <a:rPr lang="en-US" sz="2400" dirty="0"/>
              <a:t>Well….we’re already there.</a:t>
            </a:r>
          </a:p>
          <a:p>
            <a:r>
              <a:rPr lang="en-US" sz="2800" dirty="0"/>
              <a:t>What’s the shortest path from s to u or v?</a:t>
            </a:r>
          </a:p>
          <a:p>
            <a:pPr lvl="1"/>
            <a:r>
              <a:rPr lang="en-US" sz="2400" dirty="0"/>
              <a:t>Just go on the edge from s</a:t>
            </a:r>
          </a:p>
          <a:p>
            <a:r>
              <a:rPr lang="en-US" sz="2800" dirty="0"/>
              <a:t>From s to </a:t>
            </a:r>
            <a:r>
              <a:rPr lang="en-US" sz="2800" dirty="0" err="1"/>
              <a:t>w,x</a:t>
            </a:r>
            <a:r>
              <a:rPr lang="en-US" sz="2800" dirty="0"/>
              <a:t>, or y?</a:t>
            </a:r>
          </a:p>
          <a:p>
            <a:pPr lvl="1"/>
            <a:r>
              <a:rPr lang="en-US" sz="2400" dirty="0"/>
              <a:t>Can’t get there directly from s, for length 2 path, have to go through u or v.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89240" y="2799720"/>
              <a:ext cx="88560" cy="38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5640" y="2796840"/>
                <a:ext cx="9504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5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Unweighted Graphs: Key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39" y="1213690"/>
            <a:ext cx="11187258" cy="2184218"/>
          </a:xfrm>
        </p:spPr>
        <p:txBody>
          <a:bodyPr>
            <a:normAutofit/>
          </a:bodyPr>
          <a:lstStyle/>
          <a:p>
            <a:r>
              <a:rPr lang="en-US" sz="2800" dirty="0"/>
              <a:t>To find the set of vertices at distance k, just find the set of vertices at distance k-1, and </a:t>
            </a:r>
            <a:r>
              <a:rPr lang="en-US" sz="2800" dirty="0" smtClean="0"/>
              <a:t>check for outgoing </a:t>
            </a:r>
            <a:r>
              <a:rPr lang="en-US" sz="2800" dirty="0"/>
              <a:t>edge to an undiscovered vertex.</a:t>
            </a:r>
          </a:p>
          <a:p>
            <a:r>
              <a:rPr lang="en-US" sz="2800" dirty="0"/>
              <a:t>Do we already know an algorithm that does something like that?</a:t>
            </a:r>
          </a:p>
          <a:p>
            <a:r>
              <a:rPr lang="en-US" sz="2800" dirty="0"/>
              <a:t>Yes! BFS!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7"/>
          <p:cNvSpPr txBox="1"/>
          <p:nvPr/>
        </p:nvSpPr>
        <p:spPr>
          <a:xfrm>
            <a:off x="3391776" y="2596730"/>
            <a:ext cx="74864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bfsShortestPaths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(graph G,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vertex source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(source)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mark source as visited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while(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is not empty){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current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toVisit.dequeue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(v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current.outNeighbors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(v is not yet visited){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v.predecessor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current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mark v as visited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0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Unweighted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63857"/>
            <a:ext cx="11187258" cy="5551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Use BFS to find shortest paths in this graph.</a:t>
            </a:r>
            <a:endParaRPr lang="en-US" sz="2800" dirty="0"/>
          </a:p>
          <a:p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B0279368-F354-4877-A8E2-9CD775612BE8}"/>
              </a:ext>
            </a:extLst>
          </p:cNvPr>
          <p:cNvSpPr txBox="1"/>
          <p:nvPr/>
        </p:nvSpPr>
        <p:spPr>
          <a:xfrm>
            <a:off x="207270" y="2392436"/>
            <a:ext cx="74864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bfsShortestPaths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(graph G,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vertex source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(source)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mark source as visited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while(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is not empty){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current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toVisit.dequeue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(v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current.outNeighbors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(v is not yet visited){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v.predecessor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current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mark v as visited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76850" y="1924478"/>
            <a:ext cx="6802965" cy="2727997"/>
            <a:chOff x="5276850" y="1920635"/>
            <a:chExt cx="6066905" cy="2432836"/>
          </a:xfrm>
        </p:grpSpPr>
        <p:sp>
          <p:nvSpPr>
            <p:cNvPr id="6" name="Oval 5"/>
            <p:cNvSpPr/>
            <p:nvPr/>
          </p:nvSpPr>
          <p:spPr>
            <a:xfrm>
              <a:off x="5276850" y="29241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0763250" y="29241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219824" y="355282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219825" y="226695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9193665" y="292417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953375" y="226695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953375" y="355282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15" name="Straight Arrow Connector 14"/>
            <p:cNvCxnSpPr>
              <a:stCxn id="6" idx="7"/>
              <a:endCxn id="9" idx="3"/>
            </p:cNvCxnSpPr>
            <p:nvPr/>
          </p:nvCxnSpPr>
          <p:spPr>
            <a:xfrm flipV="1">
              <a:off x="5545143" y="2535243"/>
              <a:ext cx="720714" cy="434964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8" idx="0"/>
            </p:cNvCxnSpPr>
            <p:nvPr/>
          </p:nvCxnSpPr>
          <p:spPr>
            <a:xfrm>
              <a:off x="6376986" y="2610179"/>
              <a:ext cx="1" cy="94264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8" idx="1"/>
            </p:cNvCxnSpPr>
            <p:nvPr/>
          </p:nvCxnSpPr>
          <p:spPr>
            <a:xfrm>
              <a:off x="5545143" y="3192468"/>
              <a:ext cx="720713" cy="406389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3" idx="1"/>
            </p:cNvCxnSpPr>
            <p:nvPr/>
          </p:nvCxnSpPr>
          <p:spPr>
            <a:xfrm>
              <a:off x="6534150" y="2424113"/>
              <a:ext cx="1465257" cy="117474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6534149" y="3709987"/>
              <a:ext cx="1404256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7"/>
            </p:cNvCxnSpPr>
            <p:nvPr/>
          </p:nvCxnSpPr>
          <p:spPr>
            <a:xfrm flipV="1">
              <a:off x="6488117" y="3090065"/>
              <a:ext cx="2705548" cy="50879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6"/>
              <a:endCxn id="12" idx="2"/>
            </p:cNvCxnSpPr>
            <p:nvPr/>
          </p:nvCxnSpPr>
          <p:spPr>
            <a:xfrm>
              <a:off x="6534150" y="2424113"/>
              <a:ext cx="141922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6"/>
              <a:endCxn id="7" idx="1"/>
            </p:cNvCxnSpPr>
            <p:nvPr/>
          </p:nvCxnSpPr>
          <p:spPr>
            <a:xfrm>
              <a:off x="8267700" y="2424113"/>
              <a:ext cx="2541582" cy="54609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6"/>
            </p:cNvCxnSpPr>
            <p:nvPr/>
          </p:nvCxnSpPr>
          <p:spPr>
            <a:xfrm>
              <a:off x="9507990" y="3081337"/>
              <a:ext cx="1255260" cy="8728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1" idx="3"/>
              <a:endCxn id="13" idx="7"/>
            </p:cNvCxnSpPr>
            <p:nvPr/>
          </p:nvCxnSpPr>
          <p:spPr>
            <a:xfrm flipH="1">
              <a:off x="8221668" y="3192467"/>
              <a:ext cx="1018029" cy="40639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7" idx="4"/>
              <a:endCxn id="13" idx="6"/>
            </p:cNvCxnSpPr>
            <p:nvPr/>
          </p:nvCxnSpPr>
          <p:spPr>
            <a:xfrm flipH="1">
              <a:off x="8267700" y="3238500"/>
              <a:ext cx="2652713" cy="471488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173792" y="3941757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53375" y="1920635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3375" y="3941757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71404" y="2670855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029430" y="3210996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25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Unweighted Graphs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76850" y="1888958"/>
            <a:ext cx="6802965" cy="2763517"/>
            <a:chOff x="5276850" y="1888958"/>
            <a:chExt cx="6066905" cy="2464513"/>
          </a:xfrm>
        </p:grpSpPr>
        <p:sp>
          <p:nvSpPr>
            <p:cNvPr id="6" name="Oval 5"/>
            <p:cNvSpPr/>
            <p:nvPr/>
          </p:nvSpPr>
          <p:spPr>
            <a:xfrm>
              <a:off x="5276850" y="29241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0763250" y="29241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219824" y="355282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219825" y="226695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9193665" y="292417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953375" y="226695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953375" y="355282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15" name="Straight Arrow Connector 14"/>
            <p:cNvCxnSpPr>
              <a:stCxn id="6" idx="7"/>
              <a:endCxn id="9" idx="3"/>
            </p:cNvCxnSpPr>
            <p:nvPr/>
          </p:nvCxnSpPr>
          <p:spPr>
            <a:xfrm flipV="1">
              <a:off x="5545143" y="2535243"/>
              <a:ext cx="720714" cy="4349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8" idx="0"/>
            </p:cNvCxnSpPr>
            <p:nvPr/>
          </p:nvCxnSpPr>
          <p:spPr>
            <a:xfrm>
              <a:off x="6376986" y="2610179"/>
              <a:ext cx="1" cy="94264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8" idx="1"/>
            </p:cNvCxnSpPr>
            <p:nvPr/>
          </p:nvCxnSpPr>
          <p:spPr>
            <a:xfrm>
              <a:off x="5545143" y="3192468"/>
              <a:ext cx="720713" cy="4063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3" idx="1"/>
            </p:cNvCxnSpPr>
            <p:nvPr/>
          </p:nvCxnSpPr>
          <p:spPr>
            <a:xfrm>
              <a:off x="6534150" y="2424113"/>
              <a:ext cx="1465257" cy="117474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6534149" y="3709987"/>
              <a:ext cx="1404256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7"/>
            </p:cNvCxnSpPr>
            <p:nvPr/>
          </p:nvCxnSpPr>
          <p:spPr>
            <a:xfrm flipV="1">
              <a:off x="6488117" y="3090065"/>
              <a:ext cx="2705548" cy="50879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6"/>
              <a:endCxn id="12" idx="2"/>
            </p:cNvCxnSpPr>
            <p:nvPr/>
          </p:nvCxnSpPr>
          <p:spPr>
            <a:xfrm>
              <a:off x="6534150" y="2424113"/>
              <a:ext cx="14192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6"/>
              <a:endCxn id="7" idx="1"/>
            </p:cNvCxnSpPr>
            <p:nvPr/>
          </p:nvCxnSpPr>
          <p:spPr>
            <a:xfrm>
              <a:off x="8267700" y="2424113"/>
              <a:ext cx="2541582" cy="5460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6"/>
            </p:cNvCxnSpPr>
            <p:nvPr/>
          </p:nvCxnSpPr>
          <p:spPr>
            <a:xfrm>
              <a:off x="9507990" y="3081337"/>
              <a:ext cx="1255260" cy="8728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1" idx="3"/>
              <a:endCxn id="13" idx="7"/>
            </p:cNvCxnSpPr>
            <p:nvPr/>
          </p:nvCxnSpPr>
          <p:spPr>
            <a:xfrm flipH="1">
              <a:off x="8221668" y="3192467"/>
              <a:ext cx="1018029" cy="40639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7" idx="4"/>
              <a:endCxn id="13" idx="6"/>
            </p:cNvCxnSpPr>
            <p:nvPr/>
          </p:nvCxnSpPr>
          <p:spPr>
            <a:xfrm flipH="1">
              <a:off x="8267700" y="3238500"/>
              <a:ext cx="2652713" cy="471488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219824" y="1888958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73792" y="3941757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53375" y="1920635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3375" y="3941757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71404" y="2670855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029430" y="3210996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</p:grpSp>
      <p:sp>
        <p:nvSpPr>
          <p:cNvPr id="38" name="TextBox 7">
            <a:extLst>
              <a:ext uri="{FF2B5EF4-FFF2-40B4-BE49-F238E27FC236}">
                <a16:creationId xmlns:a16="http://schemas.microsoft.com/office/drawing/2014/main" id="{B0279368-F354-4877-A8E2-9CD775612BE8}"/>
              </a:ext>
            </a:extLst>
          </p:cNvPr>
          <p:cNvSpPr txBox="1"/>
          <p:nvPr/>
        </p:nvSpPr>
        <p:spPr>
          <a:xfrm>
            <a:off x="207270" y="2392436"/>
            <a:ext cx="74864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bfsShortestPaths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(graph G,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vertex source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(source)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mark source as visited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while(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is not empty){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current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toVisit.dequeue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(v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current.outNeighbors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(v is not yet visited){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v.predecessor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current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mark v as visited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40097" y="1529848"/>
            <a:ext cx="11187258" cy="55511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Use BFS to find shortest paths in this graph.</a:t>
            </a:r>
          </a:p>
          <a:p>
            <a:endParaRPr lang="en-US" sz="2800" b="1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83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target vertex?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989" y="3343275"/>
            <a:ext cx="1102621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BFS didn’t mention a target vertex…</a:t>
            </a:r>
          </a:p>
          <a:p>
            <a:r>
              <a:rPr lang="en-US" sz="2800" dirty="0"/>
              <a:t>It actually finds the shortest path from s to every other vertex.</a:t>
            </a:r>
          </a:p>
          <a:p>
            <a:endParaRPr lang="en-US" sz="2800" dirty="0"/>
          </a:p>
          <a:p>
            <a:r>
              <a:rPr lang="en-US" sz="2800" dirty="0"/>
              <a:t>If you know your target, you can stop the algorithm early, when the target is removed from the queue.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182" y="1647565"/>
            <a:ext cx="6965708" cy="1598142"/>
            <a:chOff x="634313" y="2034744"/>
            <a:chExt cx="6965708" cy="1598142"/>
          </a:xfrm>
        </p:grpSpPr>
        <p:sp>
          <p:nvSpPr>
            <p:cNvPr id="10" name="Rectangle 9"/>
            <p:cNvSpPr/>
            <p:nvPr/>
          </p:nvSpPr>
          <p:spPr>
            <a:xfrm>
              <a:off x="634314" y="2034744"/>
              <a:ext cx="6965707" cy="1598142"/>
            </a:xfrm>
            <a:prstGeom prst="rect">
              <a:avLst/>
            </a:prstGeom>
            <a:solidFill>
              <a:srgbClr val="A568D2"/>
            </a:solidFill>
            <a:ln>
              <a:solidFill>
                <a:srgbClr val="B482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 smtClean="0"/>
            </a:p>
            <a:p>
              <a:r>
                <a:rPr lang="en-US" sz="2800" dirty="0" smtClean="0"/>
                <a:t>Given a directed graph and vertices s and t</a:t>
              </a:r>
            </a:p>
            <a:p>
              <a:r>
                <a:rPr lang="en-US" sz="2800" dirty="0" smtClean="0"/>
                <a:t>Find: the shortest path from s to t.</a:t>
              </a:r>
              <a:endParaRPr lang="en-US" sz="2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4313" y="2037616"/>
              <a:ext cx="6965707" cy="546933"/>
            </a:xfrm>
            <a:prstGeom prst="rect">
              <a:avLst/>
            </a:prstGeom>
            <a:solidFill>
              <a:srgbClr val="4C3282"/>
            </a:solidFill>
            <a:ln>
              <a:solidFill>
                <a:srgbClr val="4C3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Shortest Path Problem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7823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Each edge should represent the “time” or “distance” from one vertex to another. </a:t>
            </a:r>
          </a:p>
          <a:p>
            <a:r>
              <a:rPr lang="en-US" sz="2800" dirty="0"/>
              <a:t>Sometimes those aren’t uniform, so we put a weight on each edge to record that number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dirty="0"/>
              <a:t>The length </a:t>
            </a:r>
            <a:r>
              <a:rPr lang="en-US" sz="2800" dirty="0" smtClean="0"/>
              <a:t>(or “</a:t>
            </a:r>
            <a:r>
              <a:rPr lang="en-US" sz="2800" b="1" dirty="0" smtClean="0"/>
              <a:t>weight</a:t>
            </a:r>
            <a:r>
              <a:rPr lang="en-US" sz="2800" dirty="0" smtClean="0"/>
              <a:t>” or “</a:t>
            </a:r>
            <a:r>
              <a:rPr lang="en-US" sz="2800" b="1" dirty="0" smtClean="0"/>
              <a:t>cost</a:t>
            </a:r>
            <a:r>
              <a:rPr lang="en-US" sz="2800" dirty="0" smtClean="0"/>
              <a:t>”) of </a:t>
            </a:r>
            <a:r>
              <a:rPr lang="en-US" sz="2800" dirty="0"/>
              <a:t>a path in a weighted graph is the sum of the weights along that path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829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Edge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63857"/>
            <a:ext cx="11187258" cy="66974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What’s the shortest way to get from s to t?</a:t>
            </a:r>
            <a:endParaRPr lang="en-US" sz="28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372761" y="2133600"/>
            <a:ext cx="6504491" cy="2334064"/>
            <a:chOff x="2410083" y="2461323"/>
            <a:chExt cx="6504491" cy="2334064"/>
          </a:xfrm>
        </p:grpSpPr>
        <p:sp>
          <p:nvSpPr>
            <p:cNvPr id="7" name="Oval 6"/>
            <p:cNvSpPr/>
            <p:nvPr/>
          </p:nvSpPr>
          <p:spPr>
            <a:xfrm>
              <a:off x="2410083" y="3250711"/>
              <a:ext cx="352460" cy="3524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8562114" y="3250711"/>
              <a:ext cx="352460" cy="3524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467462" y="3955632"/>
              <a:ext cx="352460" cy="3524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467463" y="2513749"/>
              <a:ext cx="352460" cy="3524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411334" y="3955632"/>
              <a:ext cx="352460" cy="3524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14" name="Straight Arrow Connector 13"/>
            <p:cNvCxnSpPr>
              <a:stCxn id="7" idx="7"/>
              <a:endCxn id="10" idx="3"/>
            </p:cNvCxnSpPr>
            <p:nvPr/>
          </p:nvCxnSpPr>
          <p:spPr>
            <a:xfrm flipV="1">
              <a:off x="2710926" y="2814593"/>
              <a:ext cx="808154" cy="487735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9" idx="0"/>
            </p:cNvCxnSpPr>
            <p:nvPr/>
          </p:nvCxnSpPr>
          <p:spPr>
            <a:xfrm>
              <a:off x="3643692" y="2898620"/>
              <a:ext cx="1" cy="1057011"/>
            </a:xfrm>
            <a:prstGeom prst="straightConnector1">
              <a:avLst/>
            </a:prstGeom>
            <a:ln w="2857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6"/>
              <a:endCxn id="13" idx="1"/>
            </p:cNvCxnSpPr>
            <p:nvPr/>
          </p:nvCxnSpPr>
          <p:spPr>
            <a:xfrm>
              <a:off x="3819923" y="2689980"/>
              <a:ext cx="1643028" cy="1317268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6"/>
            </p:cNvCxnSpPr>
            <p:nvPr/>
          </p:nvCxnSpPr>
          <p:spPr>
            <a:xfrm flipV="1">
              <a:off x="3819922" y="4131861"/>
              <a:ext cx="1574626" cy="1"/>
            </a:xfrm>
            <a:prstGeom prst="straightConnector1">
              <a:avLst/>
            </a:prstGeom>
            <a:ln w="2857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8" idx="4"/>
              <a:endCxn id="13" idx="6"/>
            </p:cNvCxnSpPr>
            <p:nvPr/>
          </p:nvCxnSpPr>
          <p:spPr>
            <a:xfrm flipH="1">
              <a:off x="5763794" y="3603172"/>
              <a:ext cx="2974550" cy="528691"/>
            </a:xfrm>
            <a:prstGeom prst="straightConnector1">
              <a:avLst/>
            </a:prstGeom>
            <a:ln w="2857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745321" y="2461323"/>
              <a:ext cx="3524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28571" y="3280699"/>
              <a:ext cx="3524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38411" y="2975062"/>
              <a:ext cx="586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-5</a:t>
              </a:r>
              <a:endParaRPr lang="en-US" sz="2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27858" y="4272167"/>
              <a:ext cx="3524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87654" y="3954378"/>
              <a:ext cx="535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-2</a:t>
              </a:r>
              <a:endParaRPr lang="en-US" sz="28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19878" y="4702629"/>
            <a:ext cx="11683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, </a:t>
            </a:r>
            <a:r>
              <a:rPr lang="en-US" sz="2800" dirty="0" err="1" smtClean="0"/>
              <a:t>u,v,w</a:t>
            </a:r>
            <a:r>
              <a:rPr lang="en-US" sz="2800" dirty="0" smtClean="0"/>
              <a:t>, </a:t>
            </a:r>
            <a:r>
              <a:rPr lang="en-US" sz="2800" dirty="0" err="1" smtClean="0"/>
              <a:t>u,v,w</a:t>
            </a:r>
            <a:r>
              <a:rPr lang="en-US" sz="2800" dirty="0" smtClean="0"/>
              <a:t>, </a:t>
            </a:r>
            <a:r>
              <a:rPr lang="en-US" sz="2800" dirty="0" err="1" smtClean="0"/>
              <a:t>u,v,w</a:t>
            </a:r>
            <a:r>
              <a:rPr lang="en-US" sz="2800" dirty="0" smtClean="0"/>
              <a:t>, … </a:t>
            </a:r>
          </a:p>
          <a:p>
            <a:r>
              <a:rPr lang="en-US" sz="2800" dirty="0" smtClean="0"/>
              <a:t>There is no shortest way. You can always go around </a:t>
            </a:r>
            <a:r>
              <a:rPr lang="en-US" sz="2800" dirty="0" err="1" smtClean="0"/>
              <a:t>u,v,w</a:t>
            </a:r>
            <a:r>
              <a:rPr lang="en-US" sz="2800" dirty="0" smtClean="0"/>
              <a:t> once more. </a:t>
            </a:r>
          </a:p>
          <a:p>
            <a:r>
              <a:rPr lang="en-US" sz="2800" dirty="0" smtClean="0"/>
              <a:t>If there’s a </a:t>
            </a:r>
            <a:r>
              <a:rPr lang="en-US" sz="2800" b="1" dirty="0" smtClean="0"/>
              <a:t>negative weight cycle </a:t>
            </a:r>
            <a:r>
              <a:rPr lang="en-US" sz="2800" dirty="0" smtClean="0"/>
              <a:t>shortest paths are </a:t>
            </a:r>
            <a:r>
              <a:rPr lang="en-US" sz="2800" b="1" dirty="0" smtClean="0"/>
              <a:t>undefined.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370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Edge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If there are negative edge weights, but no negative weight cycle, shortest paths are still defined.</a:t>
            </a:r>
          </a:p>
          <a:p>
            <a:endParaRPr lang="en-US" sz="2800" dirty="0"/>
          </a:p>
          <a:p>
            <a:r>
              <a:rPr lang="en-US" sz="2800" dirty="0" smtClean="0"/>
              <a:t>For today we’ll </a:t>
            </a:r>
            <a:r>
              <a:rPr lang="en-US" sz="2800" dirty="0"/>
              <a:t>assume all of the weights are positive</a:t>
            </a:r>
          </a:p>
          <a:p>
            <a:pPr lvl="1"/>
            <a:r>
              <a:rPr lang="en-US" sz="2800" dirty="0"/>
              <a:t>For </a:t>
            </a:r>
            <a:r>
              <a:rPr lang="en-US" sz="2800" dirty="0" err="1"/>
              <a:t>GoogleMaps</a:t>
            </a:r>
            <a:r>
              <a:rPr lang="en-US" sz="2800" dirty="0"/>
              <a:t> that definitely makes sense.</a:t>
            </a:r>
          </a:p>
          <a:p>
            <a:pPr lvl="1"/>
            <a:r>
              <a:rPr lang="en-US" sz="2800" dirty="0"/>
              <a:t>Sometimes negative weights make sense. </a:t>
            </a:r>
            <a:endParaRPr lang="en-US" sz="2800" dirty="0" smtClean="0"/>
          </a:p>
          <a:p>
            <a:pPr lvl="1"/>
            <a:r>
              <a:rPr lang="en-US" sz="2800" b="1" dirty="0" smtClean="0"/>
              <a:t>Today’s </a:t>
            </a:r>
            <a:r>
              <a:rPr lang="en-US" sz="2800" b="1" dirty="0"/>
              <a:t>algorithm doesn’t work for those graphs </a:t>
            </a:r>
          </a:p>
          <a:p>
            <a:pPr lvl="1"/>
            <a:r>
              <a:rPr lang="en-US" sz="2800" dirty="0"/>
              <a:t>There are other algorithms that do </a:t>
            </a:r>
            <a:r>
              <a:rPr lang="en-US" sz="2800" dirty="0" smtClean="0"/>
              <a:t>work (ask </a:t>
            </a:r>
            <a:r>
              <a:rPr lang="en-US" sz="2800" dirty="0" smtClean="0"/>
              <a:t>Rob </a:t>
            </a:r>
            <a:r>
              <a:rPr lang="en-US" sz="2800" dirty="0" smtClean="0"/>
              <a:t>later)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In section, you’ll see why negative edge weights might be useful.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76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Parallelism exercises due today</a:t>
            </a:r>
          </a:p>
          <a:p>
            <a:endParaRPr lang="en-US" sz="2800" dirty="0" smtClean="0"/>
          </a:p>
          <a:p>
            <a:r>
              <a:rPr lang="en-US" sz="2800" dirty="0" smtClean="0"/>
              <a:t>Last set of exercises </a:t>
            </a:r>
            <a:r>
              <a:rPr lang="en-US" sz="2800" dirty="0" smtClean="0"/>
              <a:t>out </a:t>
            </a:r>
            <a:r>
              <a:rPr lang="en-US" sz="2800" dirty="0" smtClean="0"/>
              <a:t>today as well.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Project checkpoint is due tonight</a:t>
            </a:r>
          </a:p>
          <a:p>
            <a:pPr lvl="1"/>
            <a:r>
              <a:rPr lang="en-US" sz="2400" dirty="0" smtClean="0"/>
              <a:t>Make sure you answer it yourself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717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Take 1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304425"/>
            <a:ext cx="11187258" cy="1275384"/>
          </a:xfrm>
        </p:spPr>
        <p:txBody>
          <a:bodyPr>
            <a:normAutofit/>
          </a:bodyPr>
          <a:lstStyle/>
          <a:p>
            <a:r>
              <a:rPr lang="en-US" sz="2800" dirty="0"/>
              <a:t>BFS works if the graph is unweighted. </a:t>
            </a:r>
            <a:endParaRPr lang="en-US" sz="2800" dirty="0" smtClean="0"/>
          </a:p>
          <a:p>
            <a:r>
              <a:rPr lang="en-US" sz="2800" dirty="0" smtClean="0"/>
              <a:t>Maybe </a:t>
            </a:r>
            <a:r>
              <a:rPr lang="en-US" sz="2800" dirty="0"/>
              <a:t>it just works for weighted graphs too?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476500" y="3781236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/>
          <p:cNvSpPr/>
          <p:nvPr/>
        </p:nvSpPr>
        <p:spPr>
          <a:xfrm>
            <a:off x="7962900" y="3649913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" name="Oval 7"/>
          <p:cNvSpPr/>
          <p:nvPr/>
        </p:nvSpPr>
        <p:spPr>
          <a:xfrm>
            <a:off x="6119812" y="3653239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Oval 8"/>
          <p:cNvSpPr/>
          <p:nvPr/>
        </p:nvSpPr>
        <p:spPr>
          <a:xfrm>
            <a:off x="3101672" y="3142719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1" name="Oval 10"/>
          <p:cNvSpPr/>
          <p:nvPr/>
        </p:nvSpPr>
        <p:spPr>
          <a:xfrm>
            <a:off x="4905375" y="3653239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3" name="Straight Arrow Connector 12"/>
          <p:cNvCxnSpPr>
            <a:stCxn id="6" idx="7"/>
            <a:endCxn id="9" idx="2"/>
          </p:cNvCxnSpPr>
          <p:nvPr/>
        </p:nvCxnSpPr>
        <p:spPr>
          <a:xfrm flipV="1">
            <a:off x="2744793" y="3299882"/>
            <a:ext cx="356879" cy="52738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6"/>
            <a:endCxn id="8" idx="2"/>
          </p:cNvCxnSpPr>
          <p:nvPr/>
        </p:nvCxnSpPr>
        <p:spPr>
          <a:xfrm>
            <a:off x="5219700" y="3810402"/>
            <a:ext cx="90011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6"/>
            <a:endCxn id="11" idx="3"/>
          </p:cNvCxnSpPr>
          <p:nvPr/>
        </p:nvCxnSpPr>
        <p:spPr>
          <a:xfrm flipV="1">
            <a:off x="2790825" y="3921532"/>
            <a:ext cx="2160582" cy="1686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1" idx="6"/>
            <a:endCxn id="11" idx="2"/>
          </p:cNvCxnSpPr>
          <p:nvPr/>
        </p:nvCxnSpPr>
        <p:spPr>
          <a:xfrm>
            <a:off x="4409027" y="3302358"/>
            <a:ext cx="496348" cy="50804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6"/>
            <a:endCxn id="7" idx="2"/>
          </p:cNvCxnSpPr>
          <p:nvPr/>
        </p:nvCxnSpPr>
        <p:spPr>
          <a:xfrm flipV="1">
            <a:off x="6434137" y="3807076"/>
            <a:ext cx="1528763" cy="332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569418" y="3268646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598924" y="4002960"/>
            <a:ext cx="66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66190" y="3198983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37251" y="3924004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6118" y="3964238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71" name="Oval 70"/>
          <p:cNvSpPr/>
          <p:nvPr/>
        </p:nvSpPr>
        <p:spPr>
          <a:xfrm>
            <a:off x="4094702" y="314519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76" name="Straight Arrow Connector 75"/>
          <p:cNvCxnSpPr>
            <a:stCxn id="9" idx="6"/>
            <a:endCxn id="71" idx="2"/>
          </p:cNvCxnSpPr>
          <p:nvPr/>
        </p:nvCxnSpPr>
        <p:spPr>
          <a:xfrm>
            <a:off x="3415997" y="3299882"/>
            <a:ext cx="678705" cy="247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550785" y="2807546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325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Take 1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304425"/>
            <a:ext cx="11187258" cy="1275384"/>
          </a:xfrm>
        </p:spPr>
        <p:txBody>
          <a:bodyPr>
            <a:normAutofit/>
          </a:bodyPr>
          <a:lstStyle/>
          <a:p>
            <a:r>
              <a:rPr lang="en-US" sz="2800" dirty="0"/>
              <a:t>BFS works if the graph is unweighted. </a:t>
            </a:r>
            <a:endParaRPr lang="en-US" sz="2800" dirty="0" smtClean="0"/>
          </a:p>
          <a:p>
            <a:r>
              <a:rPr lang="en-US" sz="2800" dirty="0" smtClean="0"/>
              <a:t>Maybe </a:t>
            </a:r>
            <a:r>
              <a:rPr lang="en-US" sz="2800" dirty="0"/>
              <a:t>it just works for weighted graphs too?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476500" y="3781236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/>
          <p:cNvSpPr/>
          <p:nvPr/>
        </p:nvSpPr>
        <p:spPr>
          <a:xfrm>
            <a:off x="7962900" y="3649913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" name="Oval 7"/>
          <p:cNvSpPr/>
          <p:nvPr/>
        </p:nvSpPr>
        <p:spPr>
          <a:xfrm>
            <a:off x="6119812" y="3653239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Oval 8"/>
          <p:cNvSpPr/>
          <p:nvPr/>
        </p:nvSpPr>
        <p:spPr>
          <a:xfrm>
            <a:off x="3101672" y="3142719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1" name="Oval 10"/>
          <p:cNvSpPr/>
          <p:nvPr/>
        </p:nvSpPr>
        <p:spPr>
          <a:xfrm>
            <a:off x="4905375" y="3653239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3" name="Straight Arrow Connector 12"/>
          <p:cNvCxnSpPr>
            <a:stCxn id="6" idx="7"/>
            <a:endCxn id="9" idx="2"/>
          </p:cNvCxnSpPr>
          <p:nvPr/>
        </p:nvCxnSpPr>
        <p:spPr>
          <a:xfrm flipV="1">
            <a:off x="2744793" y="3299882"/>
            <a:ext cx="356879" cy="52738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6"/>
            <a:endCxn id="8" idx="2"/>
          </p:cNvCxnSpPr>
          <p:nvPr/>
        </p:nvCxnSpPr>
        <p:spPr>
          <a:xfrm>
            <a:off x="5219700" y="3810402"/>
            <a:ext cx="90011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6"/>
            <a:endCxn id="11" idx="3"/>
          </p:cNvCxnSpPr>
          <p:nvPr/>
        </p:nvCxnSpPr>
        <p:spPr>
          <a:xfrm flipV="1">
            <a:off x="2790825" y="3921532"/>
            <a:ext cx="2160582" cy="1686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1" idx="6"/>
            <a:endCxn id="11" idx="2"/>
          </p:cNvCxnSpPr>
          <p:nvPr/>
        </p:nvCxnSpPr>
        <p:spPr>
          <a:xfrm>
            <a:off x="4409027" y="3302358"/>
            <a:ext cx="496348" cy="50804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6"/>
            <a:endCxn id="7" idx="2"/>
          </p:cNvCxnSpPr>
          <p:nvPr/>
        </p:nvCxnSpPr>
        <p:spPr>
          <a:xfrm flipV="1">
            <a:off x="6434137" y="3807076"/>
            <a:ext cx="1528763" cy="332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0666" y="4556050"/>
            <a:ext cx="1104152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went wrong? </a:t>
            </a:r>
            <a:endParaRPr lang="en-US" sz="2800" dirty="0" smtClean="0"/>
          </a:p>
          <a:p>
            <a:r>
              <a:rPr lang="en-US" sz="2800" dirty="0" smtClean="0"/>
              <a:t>When </a:t>
            </a:r>
            <a:r>
              <a:rPr lang="en-US" sz="2800" dirty="0"/>
              <a:t>we found a shorter path from s to u, </a:t>
            </a:r>
            <a:endParaRPr lang="en-US" sz="2800" dirty="0" smtClean="0"/>
          </a:p>
          <a:p>
            <a:r>
              <a:rPr lang="en-US" sz="2800" dirty="0" smtClean="0"/>
              <a:t>we </a:t>
            </a:r>
            <a:r>
              <a:rPr lang="en-US" sz="2800" dirty="0"/>
              <a:t>needed to update the distance to v </a:t>
            </a:r>
            <a:endParaRPr lang="en-US" sz="2800" dirty="0" smtClean="0"/>
          </a:p>
          <a:p>
            <a:r>
              <a:rPr lang="en-US" sz="2800" dirty="0" smtClean="0"/>
              <a:t>but </a:t>
            </a:r>
            <a:r>
              <a:rPr lang="en-US" sz="2800" dirty="0"/>
              <a:t>BFS doesn’t do that.</a:t>
            </a:r>
          </a:p>
          <a:p>
            <a:endParaRPr lang="en-US" sz="2200" dirty="0"/>
          </a:p>
        </p:txBody>
      </p:sp>
      <p:sp>
        <p:nvSpPr>
          <p:cNvPr id="59" name="TextBox 58"/>
          <p:cNvSpPr txBox="1"/>
          <p:nvPr/>
        </p:nvSpPr>
        <p:spPr>
          <a:xfrm>
            <a:off x="2569418" y="3268646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598924" y="4002960"/>
            <a:ext cx="66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66190" y="3198983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37251" y="3924004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6118" y="3964238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179225" y="4030665"/>
            <a:ext cx="3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C3282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056950" y="2746906"/>
                <a:ext cx="3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50" y="2746906"/>
                <a:ext cx="377000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870990" y="4049529"/>
                <a:ext cx="3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990" y="4049529"/>
                <a:ext cx="37700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6095999" y="4049529"/>
                <a:ext cx="3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049529"/>
                <a:ext cx="37700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931562" y="4030665"/>
                <a:ext cx="3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562" y="4030665"/>
                <a:ext cx="37700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/>
          <p:cNvSpPr/>
          <p:nvPr/>
        </p:nvSpPr>
        <p:spPr>
          <a:xfrm>
            <a:off x="4094702" y="314519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76" name="Straight Arrow Connector 75"/>
          <p:cNvCxnSpPr>
            <a:stCxn id="9" idx="6"/>
            <a:endCxn id="71" idx="2"/>
          </p:cNvCxnSpPr>
          <p:nvPr/>
        </p:nvCxnSpPr>
        <p:spPr>
          <a:xfrm>
            <a:off x="3415997" y="3299882"/>
            <a:ext cx="678705" cy="247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100033" y="2746906"/>
                <a:ext cx="3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33" y="2746906"/>
                <a:ext cx="37700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/>
          <p:cNvSpPr txBox="1"/>
          <p:nvPr/>
        </p:nvSpPr>
        <p:spPr>
          <a:xfrm>
            <a:off x="3550785" y="2807546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3425" y="2746906"/>
                <a:ext cx="3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25" y="2746906"/>
                <a:ext cx="37700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864132" y="4053372"/>
                <a:ext cx="3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2800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132" y="4053372"/>
                <a:ext cx="377000" cy="523220"/>
              </a:xfrm>
              <a:prstGeom prst="rect">
                <a:avLst/>
              </a:prstGeom>
              <a:blipFill rotWithShape="0">
                <a:blip r:embed="rId8"/>
                <a:stretch>
                  <a:fillRect r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081427" y="4072069"/>
                <a:ext cx="3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800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27" y="4072069"/>
                <a:ext cx="377000" cy="523220"/>
              </a:xfrm>
              <a:prstGeom prst="rect">
                <a:avLst/>
              </a:prstGeom>
              <a:blipFill rotWithShape="0">
                <a:blip r:embed="rId9"/>
                <a:stretch>
                  <a:fillRect r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4100033" y="2774511"/>
                <a:ext cx="3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33" y="2774511"/>
                <a:ext cx="37700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925658" y="4050035"/>
                <a:ext cx="3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sz="2800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658" y="4050035"/>
                <a:ext cx="377000" cy="523220"/>
              </a:xfrm>
              <a:prstGeom prst="rect">
                <a:avLst/>
              </a:prstGeom>
              <a:blipFill rotWithShape="0">
                <a:blip r:embed="rId11"/>
                <a:stretch>
                  <a:fillRect r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4897468" y="4062720"/>
                <a:ext cx="37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468" y="4062720"/>
                <a:ext cx="37700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81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24" grpId="0"/>
      <p:bldP spid="65" grpId="0"/>
      <p:bldP spid="66" grpId="0"/>
      <p:bldP spid="67" grpId="0"/>
      <p:bldP spid="68" grpId="0"/>
      <p:bldP spid="71" grpId="0" animBg="1"/>
      <p:bldP spid="84" grpId="0"/>
      <p:bldP spid="86" grpId="0"/>
      <p:bldP spid="87" grpId="0"/>
      <p:bldP spid="87" grpId="1"/>
      <p:bldP spid="88" grpId="0"/>
      <p:bldP spid="89" grpId="0"/>
      <p:bldP spid="90" grpId="0"/>
      <p:bldP spid="9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Take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63857"/>
            <a:ext cx="11187258" cy="5057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Figure </a:t>
            </a:r>
            <a:r>
              <a:rPr lang="en-US" sz="2800" dirty="0"/>
              <a:t>out why BFS worked in the unweighted case, </a:t>
            </a:r>
            <a:br>
              <a:rPr lang="en-US" sz="2800" dirty="0"/>
            </a:br>
            <a:r>
              <a:rPr lang="en-US" sz="2800" dirty="0" smtClean="0"/>
              <a:t>try </a:t>
            </a:r>
            <a:r>
              <a:rPr lang="en-US" sz="2800" dirty="0"/>
              <a:t>to make the same thing happen in the weighted case.</a:t>
            </a:r>
          </a:p>
          <a:p>
            <a:pPr marL="0" indent="0">
              <a:buNone/>
            </a:pPr>
            <a:r>
              <a:rPr lang="en-US" sz="2800" dirty="0" smtClean="0"/>
              <a:t>How </a:t>
            </a:r>
            <a:r>
              <a:rPr lang="en-US" sz="2800" dirty="0" smtClean="0"/>
              <a:t>do </a:t>
            </a:r>
            <a:r>
              <a:rPr lang="en-US" sz="2800" dirty="0"/>
              <a:t>we avoid this problem: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2179225" y="3837334"/>
            <a:ext cx="6146863" cy="1713032"/>
            <a:chOff x="2179225" y="3191872"/>
            <a:chExt cx="6146863" cy="1713032"/>
          </a:xfrm>
        </p:grpSpPr>
        <p:sp>
          <p:nvSpPr>
            <p:cNvPr id="6" name="Oval 5"/>
            <p:cNvSpPr/>
            <p:nvPr/>
          </p:nvSpPr>
          <p:spPr>
            <a:xfrm>
              <a:off x="2476500" y="42576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962900" y="41263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119812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01672" y="361915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905375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1" name="Straight Arrow Connector 10"/>
            <p:cNvCxnSpPr>
              <a:stCxn id="6" idx="7"/>
              <a:endCxn id="9" idx="2"/>
            </p:cNvCxnSpPr>
            <p:nvPr/>
          </p:nvCxnSpPr>
          <p:spPr>
            <a:xfrm flipV="1">
              <a:off x="2744793" y="3776321"/>
              <a:ext cx="356879" cy="5273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6"/>
              <a:endCxn id="8" idx="2"/>
            </p:cNvCxnSpPr>
            <p:nvPr/>
          </p:nvCxnSpPr>
          <p:spPr>
            <a:xfrm>
              <a:off x="5219700" y="4286841"/>
              <a:ext cx="900112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6"/>
              <a:endCxn id="10" idx="3"/>
            </p:cNvCxnSpPr>
            <p:nvPr/>
          </p:nvCxnSpPr>
          <p:spPr>
            <a:xfrm flipV="1">
              <a:off x="2790825" y="4397971"/>
              <a:ext cx="2160582" cy="1686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6" idx="6"/>
              <a:endCxn id="10" idx="2"/>
            </p:cNvCxnSpPr>
            <p:nvPr/>
          </p:nvCxnSpPr>
          <p:spPr>
            <a:xfrm>
              <a:off x="4409027" y="3778797"/>
              <a:ext cx="496348" cy="50804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6"/>
              <a:endCxn id="7" idx="2"/>
            </p:cNvCxnSpPr>
            <p:nvPr/>
          </p:nvCxnSpPr>
          <p:spPr>
            <a:xfrm flipV="1">
              <a:off x="6434137" y="4283515"/>
              <a:ext cx="1528763" cy="332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69418" y="3745085"/>
              <a:ext cx="3048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98924" y="4479399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66190" y="3675422"/>
              <a:ext cx="3048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37251" y="4400443"/>
              <a:ext cx="3048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46118" y="4440677"/>
              <a:ext cx="3048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9225" y="4507104"/>
              <a:ext cx="37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C3282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870990" y="4525968"/>
                  <a:ext cx="377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C328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>
                    <a:solidFill>
                      <a:srgbClr val="4C3282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990" y="4525968"/>
                  <a:ext cx="3770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/>
            <p:cNvSpPr/>
            <p:nvPr/>
          </p:nvSpPr>
          <p:spPr>
            <a:xfrm>
              <a:off x="4094702" y="362163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7" name="Straight Arrow Connector 26"/>
            <p:cNvCxnSpPr>
              <a:stCxn id="9" idx="6"/>
              <a:endCxn id="26" idx="2"/>
            </p:cNvCxnSpPr>
            <p:nvPr/>
          </p:nvCxnSpPr>
          <p:spPr>
            <a:xfrm>
              <a:off x="3415997" y="3776321"/>
              <a:ext cx="678705" cy="247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550785" y="3283985"/>
              <a:ext cx="3048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038997" y="3220661"/>
                  <a:ext cx="377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C328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rgbClr val="4C328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997" y="3220661"/>
                  <a:ext cx="3770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070948" y="4525968"/>
                  <a:ext cx="377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C3282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en-US" dirty="0">
                    <a:solidFill>
                      <a:srgbClr val="4C3282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948" y="4525968"/>
                  <a:ext cx="3770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069842" y="3191872"/>
                  <a:ext cx="377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C328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>
                    <a:solidFill>
                      <a:srgbClr val="4C3282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842" y="3191872"/>
                  <a:ext cx="37700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949088" y="4535572"/>
                  <a:ext cx="377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C3282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en-US" dirty="0">
                    <a:solidFill>
                      <a:srgbClr val="4C3282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9088" y="4535572"/>
                  <a:ext cx="37700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470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Graphs: Take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 BFS When </a:t>
            </a:r>
            <a:r>
              <a:rPr lang="en-US" sz="2800" dirty="0"/>
              <a:t>we used a vertex </a:t>
            </a:r>
            <a:r>
              <a:rPr lang="en-US" sz="2800" dirty="0" smtClean="0"/>
              <a:t>u to </a:t>
            </a:r>
            <a:r>
              <a:rPr lang="en-US" sz="2800" dirty="0"/>
              <a:t>update shortest paths we already knew the exact shortest path to u. </a:t>
            </a:r>
            <a:endParaRPr lang="en-US" sz="2800" dirty="0" smtClean="0"/>
          </a:p>
          <a:p>
            <a:r>
              <a:rPr lang="en-US" sz="2800" dirty="0" smtClean="0"/>
              <a:t>So </a:t>
            </a:r>
            <a:r>
              <a:rPr lang="en-US" sz="2800" dirty="0"/>
              <a:t>we never ran into the update problem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If </a:t>
            </a:r>
            <a:r>
              <a:rPr lang="en-US" sz="2800" dirty="0"/>
              <a:t>we process the vertices in order of distance from s, we have a chance.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2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Take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Goal: Process the vertices in order of distance from </a:t>
            </a:r>
            <a:r>
              <a:rPr lang="en-US" sz="2800" dirty="0" smtClean="0"/>
              <a:t>s</a:t>
            </a:r>
            <a:endParaRPr lang="en-US" sz="2800" dirty="0"/>
          </a:p>
          <a:p>
            <a:r>
              <a:rPr lang="en-US" sz="2800" dirty="0"/>
              <a:t>Idea: </a:t>
            </a:r>
          </a:p>
          <a:p>
            <a:r>
              <a:rPr lang="en-US" sz="2800" dirty="0"/>
              <a:t>Have a set of vertices that are “known” </a:t>
            </a:r>
          </a:p>
          <a:p>
            <a:pPr lvl="1"/>
            <a:r>
              <a:rPr lang="en-US" sz="2800" dirty="0"/>
              <a:t>(we know at least one path from s to them).</a:t>
            </a:r>
          </a:p>
          <a:p>
            <a:r>
              <a:rPr lang="en-US" sz="2800" dirty="0"/>
              <a:t>Record an estimated distance </a:t>
            </a:r>
          </a:p>
          <a:p>
            <a:pPr lvl="1"/>
            <a:r>
              <a:rPr lang="en-US" sz="2800" dirty="0"/>
              <a:t>(the best way we know to get to each vertex).</a:t>
            </a:r>
          </a:p>
          <a:p>
            <a:r>
              <a:rPr lang="en-US" sz="2800" dirty="0"/>
              <a:t>If we process only the vertex closest in estimated distance, we won’t ever find a shorter path to a processed vertex</a:t>
            </a:r>
            <a:r>
              <a:rPr lang="en-US" sz="2800" dirty="0" smtClean="0"/>
              <a:t>.</a:t>
            </a:r>
          </a:p>
          <a:p>
            <a:pPr lvl="1"/>
            <a:r>
              <a:rPr lang="en-US" sz="2400" dirty="0" smtClean="0"/>
              <a:t>This statement is the key to proving correctness. </a:t>
            </a:r>
            <a:endParaRPr lang="en-US" sz="2400" dirty="0"/>
          </a:p>
          <a:p>
            <a:pPr lvl="1"/>
            <a:r>
              <a:rPr lang="en-US" sz="2400" dirty="0" smtClean="0"/>
              <a:t>It’s nice if you want to practice induction/understand the algorithm better.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0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538218" y="4169810"/>
            <a:ext cx="5800725" cy="1718634"/>
            <a:chOff x="2476500" y="3283985"/>
            <a:chExt cx="5800725" cy="1718634"/>
          </a:xfrm>
        </p:grpSpPr>
        <p:sp>
          <p:nvSpPr>
            <p:cNvPr id="8" name="Oval 7"/>
            <p:cNvSpPr/>
            <p:nvPr/>
          </p:nvSpPr>
          <p:spPr>
            <a:xfrm>
              <a:off x="2476500" y="42576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962900" y="41263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119812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1672" y="361915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905375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3" name="Straight Arrow Connector 12"/>
            <p:cNvCxnSpPr>
              <a:stCxn id="8" idx="7"/>
              <a:endCxn id="11" idx="2"/>
            </p:cNvCxnSpPr>
            <p:nvPr/>
          </p:nvCxnSpPr>
          <p:spPr>
            <a:xfrm flipV="1">
              <a:off x="2744793" y="3776321"/>
              <a:ext cx="356879" cy="5273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6"/>
              <a:endCxn id="10" idx="2"/>
            </p:cNvCxnSpPr>
            <p:nvPr/>
          </p:nvCxnSpPr>
          <p:spPr>
            <a:xfrm>
              <a:off x="5219700" y="4286841"/>
              <a:ext cx="900112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6"/>
              <a:endCxn id="12" idx="3"/>
            </p:cNvCxnSpPr>
            <p:nvPr/>
          </p:nvCxnSpPr>
          <p:spPr>
            <a:xfrm flipV="1">
              <a:off x="2790825" y="4397971"/>
              <a:ext cx="2160582" cy="1686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5" idx="6"/>
              <a:endCxn id="12" idx="2"/>
            </p:cNvCxnSpPr>
            <p:nvPr/>
          </p:nvCxnSpPr>
          <p:spPr>
            <a:xfrm>
              <a:off x="4409027" y="3778797"/>
              <a:ext cx="496348" cy="50804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6"/>
              <a:endCxn id="9" idx="2"/>
            </p:cNvCxnSpPr>
            <p:nvPr/>
          </p:nvCxnSpPr>
          <p:spPr>
            <a:xfrm flipV="1">
              <a:off x="6434137" y="4283515"/>
              <a:ext cx="1528763" cy="332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569418" y="3745085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98924" y="4479399"/>
              <a:ext cx="708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66190" y="3675422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37251" y="4400443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46118" y="4440677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094702" y="362163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6" name="Straight Arrow Connector 25"/>
            <p:cNvCxnSpPr>
              <a:stCxn id="11" idx="6"/>
              <a:endCxn id="25" idx="2"/>
            </p:cNvCxnSpPr>
            <p:nvPr/>
          </p:nvCxnSpPr>
          <p:spPr>
            <a:xfrm>
              <a:off x="3415997" y="3776321"/>
              <a:ext cx="678705" cy="247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50785" y="3283985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</p:grp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309096"/>
              </p:ext>
            </p:extLst>
          </p:nvPr>
        </p:nvGraphicFramePr>
        <p:xfrm>
          <a:off x="6612502" y="1001040"/>
          <a:ext cx="5377449" cy="3180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5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485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Vertex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Distance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Predecessor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99BC66-8980-46F9-819B-7E2698A2B9D4}"/>
                  </a:ext>
                </a:extLst>
              </p:cNvPr>
              <p:cNvSpPr txBox="1"/>
              <p:nvPr/>
            </p:nvSpPr>
            <p:spPr>
              <a:xfrm>
                <a:off x="172880" y="1435106"/>
                <a:ext cx="6477000" cy="43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initialize distances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mark source as distance 0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mark all vertices unprocessed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while(there are unprocessed vertices){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		let u be the closest unprocessed vertex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foreach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 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 	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mark u as processed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}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399BC66-8980-46F9-819B-7E2698A2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0" y="1435106"/>
                <a:ext cx="6477000" cy="4303742"/>
              </a:xfrm>
              <a:prstGeom prst="rect">
                <a:avLst/>
              </a:prstGeom>
              <a:blipFill rotWithShape="0">
                <a:blip r:embed="rId2"/>
                <a:stretch>
                  <a:fillRect l="-753" t="-708" b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2880" y="1435106"/>
                <a:ext cx="6477000" cy="43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initialize distances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mark source as distance 0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mark all vertices unprocessed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while(there are unprocessed vertices){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		let u be the closest unprocessed vertex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foreach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 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 	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mark u as processed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}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0" y="1435106"/>
                <a:ext cx="6477000" cy="4303742"/>
              </a:xfrm>
              <a:prstGeom prst="rect">
                <a:avLst/>
              </a:prstGeom>
              <a:blipFill rotWithShape="0">
                <a:blip r:embed="rId2"/>
                <a:stretch>
                  <a:fillRect l="-753" t="-708" b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5538218" y="4169810"/>
            <a:ext cx="5800725" cy="1718634"/>
            <a:chOff x="2476500" y="3283985"/>
            <a:chExt cx="5800725" cy="1718634"/>
          </a:xfrm>
        </p:grpSpPr>
        <p:sp>
          <p:nvSpPr>
            <p:cNvPr id="8" name="Oval 7"/>
            <p:cNvSpPr/>
            <p:nvPr/>
          </p:nvSpPr>
          <p:spPr>
            <a:xfrm>
              <a:off x="2476500" y="42576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962900" y="41263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119812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1672" y="361915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905375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3" name="Straight Arrow Connector 12"/>
            <p:cNvCxnSpPr>
              <a:stCxn id="8" idx="7"/>
              <a:endCxn id="11" idx="2"/>
            </p:cNvCxnSpPr>
            <p:nvPr/>
          </p:nvCxnSpPr>
          <p:spPr>
            <a:xfrm flipV="1">
              <a:off x="2744793" y="3776321"/>
              <a:ext cx="356879" cy="5273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6"/>
              <a:endCxn id="10" idx="2"/>
            </p:cNvCxnSpPr>
            <p:nvPr/>
          </p:nvCxnSpPr>
          <p:spPr>
            <a:xfrm>
              <a:off x="5219700" y="4286841"/>
              <a:ext cx="900112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6"/>
              <a:endCxn id="12" idx="3"/>
            </p:cNvCxnSpPr>
            <p:nvPr/>
          </p:nvCxnSpPr>
          <p:spPr>
            <a:xfrm flipV="1">
              <a:off x="2790825" y="4397971"/>
              <a:ext cx="2160582" cy="1686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5" idx="6"/>
              <a:endCxn id="12" idx="2"/>
            </p:cNvCxnSpPr>
            <p:nvPr/>
          </p:nvCxnSpPr>
          <p:spPr>
            <a:xfrm>
              <a:off x="4409027" y="3778797"/>
              <a:ext cx="496348" cy="50804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6"/>
              <a:endCxn id="9" idx="2"/>
            </p:cNvCxnSpPr>
            <p:nvPr/>
          </p:nvCxnSpPr>
          <p:spPr>
            <a:xfrm flipV="1">
              <a:off x="6434137" y="4283515"/>
              <a:ext cx="1528763" cy="332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569418" y="3745085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98924" y="4479399"/>
              <a:ext cx="60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66190" y="3675422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37251" y="4400443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46118" y="4440677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094702" y="362163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6" name="Straight Arrow Connector 25"/>
            <p:cNvCxnSpPr>
              <a:stCxn id="11" idx="6"/>
              <a:endCxn id="25" idx="2"/>
            </p:cNvCxnSpPr>
            <p:nvPr/>
          </p:nvCxnSpPr>
          <p:spPr>
            <a:xfrm>
              <a:off x="3415997" y="3776321"/>
              <a:ext cx="678705" cy="247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50785" y="3283985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</p:grp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59460"/>
              </p:ext>
            </p:extLst>
          </p:nvPr>
        </p:nvGraphicFramePr>
        <p:xfrm>
          <a:off x="6660643" y="795198"/>
          <a:ext cx="531620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2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Vertex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Predecessor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trike="sngStrike" dirty="0" smtClean="0"/>
                        <a:t>20</a:t>
                      </a:r>
                      <a:r>
                        <a:rPr lang="en-US" sz="2400" strike="noStrike" dirty="0" smtClean="0"/>
                        <a:t> </a:t>
                      </a:r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trike="sngStrike" dirty="0" smtClean="0"/>
                        <a:t>s</a:t>
                      </a:r>
                      <a:r>
                        <a:rPr lang="en-US" sz="2400" dirty="0" smtClean="0"/>
                        <a:t> 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6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One of those lines of pseudocode was a little sketchy</a:t>
            </a:r>
          </a:p>
          <a:p>
            <a:r>
              <a:rPr lang="en-US" sz="2800" dirty="0"/>
              <a:t>&gt;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let u be the closest unprocessed vertex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ADT have we talked about that might work here?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Minimum Priority Queues!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319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Minimum Priority Queues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63857"/>
            <a:ext cx="6166219" cy="4845504"/>
          </a:xfrm>
        </p:spPr>
        <p:txBody>
          <a:bodyPr>
            <a:normAutofit/>
          </a:bodyPr>
          <a:lstStyle/>
          <a:p>
            <a:r>
              <a:rPr lang="en-US" sz="2800" dirty="0"/>
              <a:t>They won’t quite work “out of the box”. </a:t>
            </a:r>
          </a:p>
          <a:p>
            <a:r>
              <a:rPr lang="en-US" sz="2800" dirty="0"/>
              <a:t>We don’t have an update priority method. Can we add one?</a:t>
            </a:r>
          </a:p>
          <a:p>
            <a:pPr lvl="1"/>
            <a:r>
              <a:rPr lang="en-US" sz="2800" dirty="0"/>
              <a:t>Percolate up!</a:t>
            </a:r>
          </a:p>
          <a:p>
            <a:r>
              <a:rPr lang="en-US" sz="2800" dirty="0"/>
              <a:t>To percolate u’s entry in the heap up we’ll have to get to it.		</a:t>
            </a:r>
          </a:p>
          <a:p>
            <a:pPr lvl="1"/>
            <a:r>
              <a:rPr lang="en-US" sz="2800" dirty="0"/>
              <a:t>Each vertex </a:t>
            </a:r>
            <a:r>
              <a:rPr lang="en-US" sz="2800" dirty="0" smtClean="0"/>
              <a:t>needs a pointer </a:t>
            </a:r>
            <a:r>
              <a:rPr lang="en-US" sz="2800" dirty="0"/>
              <a:t>to where it appears in the priority queue</a:t>
            </a:r>
          </a:p>
          <a:p>
            <a:pPr lvl="1"/>
            <a:r>
              <a:rPr lang="en-US" sz="2800" dirty="0"/>
              <a:t>I’m going to ignore this point for the rest of the lecture.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090311-2EF7-4C40-9B98-E8D0CBC4B2BA}"/>
              </a:ext>
            </a:extLst>
          </p:cNvPr>
          <p:cNvSpPr/>
          <p:nvPr/>
        </p:nvSpPr>
        <p:spPr>
          <a:xfrm>
            <a:off x="6974542" y="1084729"/>
            <a:ext cx="4941766" cy="5224632"/>
          </a:xfrm>
          <a:prstGeom prst="rect">
            <a:avLst/>
          </a:prstGeom>
          <a:noFill/>
          <a:ln>
            <a:solidFill>
              <a:srgbClr val="B6A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6CD448-FEC2-44D4-8450-635AEF5A3D97}"/>
              </a:ext>
            </a:extLst>
          </p:cNvPr>
          <p:cNvSpPr/>
          <p:nvPr/>
        </p:nvSpPr>
        <p:spPr>
          <a:xfrm>
            <a:off x="6974542" y="1067152"/>
            <a:ext cx="4941765" cy="800930"/>
          </a:xfrm>
          <a:prstGeom prst="rect">
            <a:avLst/>
          </a:prstGeom>
          <a:solidFill>
            <a:srgbClr val="B6A479"/>
          </a:solidFill>
          <a:ln>
            <a:solidFill>
              <a:srgbClr val="B6A4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Min Priority Queue ADT</a:t>
            </a:r>
          </a:p>
        </p:txBody>
      </p:sp>
      <p:sp>
        <p:nvSpPr>
          <p:cNvPr id="9" name="TextBox 81">
            <a:extLst>
              <a:ext uri="{FF2B5EF4-FFF2-40B4-BE49-F238E27FC236}">
                <a16:creationId xmlns:a16="http://schemas.microsoft.com/office/drawing/2014/main" id="{B0D8D26D-9ACB-4762-A50D-1A845DC19735}"/>
              </a:ext>
            </a:extLst>
          </p:cNvPr>
          <p:cNvSpPr txBox="1"/>
          <p:nvPr/>
        </p:nvSpPr>
        <p:spPr>
          <a:xfrm>
            <a:off x="6971929" y="4689540"/>
            <a:ext cx="4577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/>
              <a:t>removeMin</a:t>
            </a:r>
            <a:r>
              <a:rPr lang="en-US" sz="2200" b="1" dirty="0"/>
              <a:t>()</a:t>
            </a:r>
            <a:r>
              <a:rPr lang="en-US" sz="2200" dirty="0"/>
              <a:t> – returns </a:t>
            </a:r>
            <a:r>
              <a:rPr lang="en-US" sz="2200" dirty="0" smtClean="0"/>
              <a:t>and removes </a:t>
            </a:r>
            <a:r>
              <a:rPr lang="en-US" sz="2200" dirty="0"/>
              <a:t>element with the </a:t>
            </a:r>
            <a:r>
              <a:rPr lang="en-US" sz="2200" u="sng" dirty="0"/>
              <a:t>smallest</a:t>
            </a:r>
            <a:r>
              <a:rPr lang="en-US" sz="2200" dirty="0"/>
              <a:t> </a:t>
            </a:r>
            <a:r>
              <a:rPr lang="en-US" sz="2200" dirty="0" smtClean="0"/>
              <a:t>priority</a:t>
            </a:r>
            <a:endParaRPr lang="en-US" sz="2200" dirty="0"/>
          </a:p>
        </p:txBody>
      </p:sp>
      <p:sp>
        <p:nvSpPr>
          <p:cNvPr id="10" name="TextBox 82">
            <a:extLst>
              <a:ext uri="{FF2B5EF4-FFF2-40B4-BE49-F238E27FC236}">
                <a16:creationId xmlns:a16="http://schemas.microsoft.com/office/drawing/2014/main" id="{F8047A5A-6718-40A7-9AF4-7F28CB978ABC}"/>
              </a:ext>
            </a:extLst>
          </p:cNvPr>
          <p:cNvSpPr txBox="1"/>
          <p:nvPr/>
        </p:nvSpPr>
        <p:spPr>
          <a:xfrm>
            <a:off x="6971929" y="1857318"/>
            <a:ext cx="251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4C3282"/>
                </a:solidFill>
              </a:rPr>
              <a:t>state</a:t>
            </a:r>
          </a:p>
        </p:txBody>
      </p:sp>
      <p:sp>
        <p:nvSpPr>
          <p:cNvPr id="11" name="TextBox 83">
            <a:extLst>
              <a:ext uri="{FF2B5EF4-FFF2-40B4-BE49-F238E27FC236}">
                <a16:creationId xmlns:a16="http://schemas.microsoft.com/office/drawing/2014/main" id="{06321386-0B72-4188-BB6D-651951092E5D}"/>
              </a:ext>
            </a:extLst>
          </p:cNvPr>
          <p:cNvSpPr txBox="1"/>
          <p:nvPr/>
        </p:nvSpPr>
        <p:spPr>
          <a:xfrm>
            <a:off x="7046258" y="2851208"/>
            <a:ext cx="251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4C3282"/>
                </a:solidFill>
              </a:rPr>
              <a:t>behavior</a:t>
            </a:r>
          </a:p>
        </p:txBody>
      </p:sp>
      <p:sp>
        <p:nvSpPr>
          <p:cNvPr id="12" name="TextBox 84">
            <a:extLst>
              <a:ext uri="{FF2B5EF4-FFF2-40B4-BE49-F238E27FC236}">
                <a16:creationId xmlns:a16="http://schemas.microsoft.com/office/drawing/2014/main" id="{EABE2CBA-D8FF-4162-AF36-928C76D8DF07}"/>
              </a:ext>
            </a:extLst>
          </p:cNvPr>
          <p:cNvSpPr txBox="1"/>
          <p:nvPr/>
        </p:nvSpPr>
        <p:spPr>
          <a:xfrm>
            <a:off x="6974543" y="2172350"/>
            <a:ext cx="4760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Set of comparable values</a:t>
            </a:r>
          </a:p>
          <a:p>
            <a:r>
              <a:rPr lang="en-US" sz="2200" dirty="0"/>
              <a:t>- Ordered </a:t>
            </a:r>
            <a:r>
              <a:rPr lang="en-US" sz="2200" dirty="0" smtClean="0"/>
              <a:t>by “priority</a:t>
            </a:r>
            <a:r>
              <a:rPr lang="en-US" sz="2200" dirty="0"/>
              <a:t>”</a:t>
            </a:r>
          </a:p>
        </p:txBody>
      </p:sp>
      <p:sp>
        <p:nvSpPr>
          <p:cNvPr id="13" name="TextBox 85">
            <a:extLst>
              <a:ext uri="{FF2B5EF4-FFF2-40B4-BE49-F238E27FC236}">
                <a16:creationId xmlns:a16="http://schemas.microsoft.com/office/drawing/2014/main" id="{E0A014F4-4E0B-4A05-A4C4-35BE0B6B845A}"/>
              </a:ext>
            </a:extLst>
          </p:cNvPr>
          <p:cNvSpPr txBox="1"/>
          <p:nvPr/>
        </p:nvSpPr>
        <p:spPr>
          <a:xfrm>
            <a:off x="7046259" y="3203332"/>
            <a:ext cx="474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/>
              <a:t>peek()</a:t>
            </a:r>
            <a:r>
              <a:rPr lang="en-US" sz="2200" dirty="0" smtClean="0"/>
              <a:t> </a:t>
            </a:r>
            <a:r>
              <a:rPr lang="en-US" sz="2200" dirty="0"/>
              <a:t>– </a:t>
            </a:r>
            <a:r>
              <a:rPr lang="en-US" sz="2200" dirty="0" smtClean="0"/>
              <a:t>find the </a:t>
            </a:r>
            <a:r>
              <a:rPr lang="en-US" sz="2200" dirty="0"/>
              <a:t>element with the smallest </a:t>
            </a:r>
            <a:r>
              <a:rPr lang="en-US" sz="2200" u="sng" dirty="0"/>
              <a:t>priority</a:t>
            </a:r>
          </a:p>
        </p:txBody>
      </p:sp>
      <p:sp>
        <p:nvSpPr>
          <p:cNvPr id="14" name="TextBox 86">
            <a:extLst>
              <a:ext uri="{FF2B5EF4-FFF2-40B4-BE49-F238E27FC236}">
                <a16:creationId xmlns:a16="http://schemas.microsoft.com/office/drawing/2014/main" id="{4611FA18-39AB-46C8-AF11-45F1F911D9EF}"/>
              </a:ext>
            </a:extLst>
          </p:cNvPr>
          <p:cNvSpPr txBox="1"/>
          <p:nvPr/>
        </p:nvSpPr>
        <p:spPr>
          <a:xfrm>
            <a:off x="7046259" y="3915658"/>
            <a:ext cx="4897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insert(value) </a:t>
            </a:r>
            <a:r>
              <a:rPr lang="en-US" sz="2400" dirty="0"/>
              <a:t>– add </a:t>
            </a:r>
            <a:r>
              <a:rPr lang="en-US" sz="2400" dirty="0" smtClean="0"/>
              <a:t>new </a:t>
            </a:r>
            <a:r>
              <a:rPr lang="en-US" sz="2400" dirty="0"/>
              <a:t>element to </a:t>
            </a:r>
            <a:r>
              <a:rPr lang="en-US" sz="2400" dirty="0" smtClean="0"/>
              <a:t>collection</a:t>
            </a:r>
            <a:endParaRPr lang="en-US" sz="2400" dirty="0"/>
          </a:p>
        </p:txBody>
      </p:sp>
      <p:sp>
        <p:nvSpPr>
          <p:cNvPr id="15" name="TextBox 86">
            <a:extLst>
              <a:ext uri="{FF2B5EF4-FFF2-40B4-BE49-F238E27FC236}">
                <a16:creationId xmlns:a16="http://schemas.microsoft.com/office/drawing/2014/main" id="{4611FA18-39AB-46C8-AF11-45F1F911D9EF}"/>
              </a:ext>
            </a:extLst>
          </p:cNvPr>
          <p:cNvSpPr txBox="1"/>
          <p:nvPr/>
        </p:nvSpPr>
        <p:spPr>
          <a:xfrm>
            <a:off x="6999246" y="5433446"/>
            <a:ext cx="4795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DecreaseKey</a:t>
            </a:r>
            <a:r>
              <a:rPr lang="en-US" sz="2400" b="1" dirty="0" smtClean="0"/>
              <a:t>(e</a:t>
            </a:r>
            <a:r>
              <a:rPr lang="en-US" sz="2400" b="1" dirty="0"/>
              <a:t>, p) </a:t>
            </a:r>
            <a:r>
              <a:rPr lang="en-US" sz="2400" dirty="0"/>
              <a:t>– decreases </a:t>
            </a:r>
            <a:r>
              <a:rPr lang="en-US" sz="2400" dirty="0" smtClean="0"/>
              <a:t>priority </a:t>
            </a:r>
            <a:r>
              <a:rPr lang="en-US" sz="2400" dirty="0"/>
              <a:t>of element e down to p.</a:t>
            </a:r>
          </a:p>
        </p:txBody>
      </p:sp>
    </p:spTree>
    <p:extLst>
      <p:ext uri="{BB962C8B-B14F-4D97-AF65-F5344CB8AC3E}">
        <p14:creationId xmlns:p14="http://schemas.microsoft.com/office/powerpoint/2010/main" val="55852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75238" y="1061666"/>
                <a:ext cx="8649444" cy="5816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initialize distances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source.dist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to 0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mark all vertices unprocessed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initialize MPQ as a Min Priority Queue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add source at priority 0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while(MPQ is not empty){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		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 = </a:t>
                </a:r>
                <a:r>
                  <a:rPr lang="en-US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MPQ.removeMin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foreach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 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 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if(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) //if v not in MPQ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	</a:t>
                </a:r>
                <a:r>
                  <a:rPr lang="en-US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MPQ.insert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(v, </a:t>
                </a:r>
                <a:r>
                  <a:rPr lang="en-US" b="1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b="1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else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	</a:t>
                </a:r>
                <a:r>
                  <a:rPr lang="en-US" b="1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MPQ.decreaseKey</a:t>
                </a:r>
                <a:r>
                  <a:rPr lang="en-US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(v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b="1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b="1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 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u			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mark u as processed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}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8" y="1061666"/>
                <a:ext cx="8649444" cy="5816977"/>
              </a:xfrm>
              <a:prstGeom prst="rect">
                <a:avLst/>
              </a:prstGeom>
              <a:blipFill rotWithShape="0">
                <a:blip r:embed="rId2"/>
                <a:stretch>
                  <a:fillRect l="-564" t="-524" b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78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Using </a:t>
            </a:r>
            <a:r>
              <a:rPr lang="en-US" sz="2800" dirty="0" smtClean="0"/>
              <a:t>tokens to redo exercises:</a:t>
            </a:r>
            <a:br>
              <a:rPr lang="en-US" sz="2800" dirty="0" smtClean="0"/>
            </a:br>
            <a:r>
              <a:rPr lang="en-US" sz="2800" dirty="0" smtClean="0"/>
              <a:t>Redone exercises will be due next Tuesday (Aug </a:t>
            </a:r>
            <a:r>
              <a:rPr lang="en-US" sz="2800" dirty="0" smtClean="0"/>
              <a:t>20) </a:t>
            </a:r>
            <a:r>
              <a:rPr lang="en-US" sz="2800" dirty="0" smtClean="0"/>
              <a:t>at 11:59 PM.</a:t>
            </a:r>
          </a:p>
          <a:p>
            <a:r>
              <a:rPr lang="en-US" sz="2800" dirty="0" smtClean="0"/>
              <a:t>We’ll have a form to tell us </a:t>
            </a:r>
            <a:r>
              <a:rPr lang="en-US" sz="2800" dirty="0" smtClean="0"/>
              <a:t>which </a:t>
            </a:r>
            <a:r>
              <a:rPr lang="en-US" sz="2800" dirty="0" smtClean="0"/>
              <a:t>exercises you’re redoing</a:t>
            </a:r>
            <a:r>
              <a:rPr lang="en-US" sz="2400" dirty="0" smtClean="0"/>
              <a:t>. </a:t>
            </a:r>
          </a:p>
          <a:p>
            <a:endParaRPr lang="en-US" sz="2800" dirty="0" smtClean="0"/>
          </a:p>
          <a:p>
            <a:r>
              <a:rPr lang="en-US" sz="2800" dirty="0" smtClean="0"/>
              <a:t>Redone </a:t>
            </a:r>
            <a:r>
              <a:rPr lang="en-US" sz="2800" dirty="0" smtClean="0"/>
              <a:t>parallelism exercises will be submitted on </a:t>
            </a:r>
            <a:r>
              <a:rPr lang="en-US" sz="2800" dirty="0" err="1" smtClean="0"/>
              <a:t>gitlab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Others submitted on </a:t>
            </a:r>
            <a:r>
              <a:rPr lang="en-US" sz="2800" dirty="0" err="1" smtClean="0"/>
              <a:t>gradescope</a:t>
            </a:r>
            <a:r>
              <a:rPr lang="en-US" sz="2800" dirty="0" smtClean="0"/>
              <a:t>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855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02775" y="2805953"/>
            <a:ext cx="6504161" cy="1047143"/>
          </a:xfrm>
        </p:spPr>
        <p:txBody>
          <a:bodyPr/>
          <a:lstStyle/>
          <a:p>
            <a:r>
              <a:rPr lang="en-US" dirty="0" smtClean="0"/>
              <a:t>Optional Content</a:t>
            </a:r>
            <a:br>
              <a:rPr lang="en-US" dirty="0" smtClean="0"/>
            </a:br>
            <a:r>
              <a:rPr lang="en-US" dirty="0" smtClean="0"/>
              <a:t>More Graph Applications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Shortest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Shortest path algorithms are obviously useful for </a:t>
            </a:r>
            <a:r>
              <a:rPr lang="en-US" dirty="0" err="1"/>
              <a:t>GoogleMaps</a:t>
            </a:r>
            <a:r>
              <a:rPr lang="en-US" dirty="0"/>
              <a:t>.</a:t>
            </a:r>
          </a:p>
          <a:p>
            <a:r>
              <a:rPr lang="en-US" dirty="0"/>
              <a:t>The wonderful thing about graphs is they can encode </a:t>
            </a:r>
            <a:r>
              <a:rPr lang="en-US" b="1" dirty="0"/>
              <a:t>arbitrary </a:t>
            </a:r>
            <a:r>
              <a:rPr lang="en-US" dirty="0"/>
              <a:t>relationships among objects.</a:t>
            </a:r>
          </a:p>
          <a:p>
            <a:endParaRPr lang="en-US" dirty="0"/>
          </a:p>
          <a:p>
            <a:r>
              <a:rPr lang="en-US" dirty="0"/>
              <a:t>I don’t care if you remember all the details.</a:t>
            </a:r>
          </a:p>
          <a:p>
            <a:r>
              <a:rPr lang="en-US" dirty="0"/>
              <a:t> I just want you to see that these algorithms have non-obvious applications.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8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Shortest Paths</a:t>
            </a:r>
          </a:p>
        </p:txBody>
      </p:sp>
      <p:sp>
        <p:nvSpPr>
          <p:cNvPr id="6" name="Rectangle 5"/>
          <p:cNvSpPr/>
          <p:nvPr/>
        </p:nvSpPr>
        <p:spPr>
          <a:xfrm>
            <a:off x="680013" y="4599515"/>
            <a:ext cx="8454461" cy="1848909"/>
          </a:xfrm>
          <a:prstGeom prst="rect">
            <a:avLst/>
          </a:prstGeom>
          <a:solidFill>
            <a:srgbClr val="A48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 dirty="0"/>
          </a:p>
          <a:p>
            <a:r>
              <a:rPr lang="en-US" sz="2200" b="1" dirty="0"/>
              <a:t>Given:</a:t>
            </a:r>
            <a:r>
              <a:rPr lang="en-US" sz="2200" dirty="0"/>
              <a:t> a directed graph G, where each edge weight is the probability of successfully transmitting a message across that edge</a:t>
            </a:r>
          </a:p>
          <a:p>
            <a:r>
              <a:rPr lang="en-US" sz="2200" b="1" dirty="0"/>
              <a:t>Find: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dirty="0"/>
              <a:t>path from s to t with maximum probability of message transmission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80013" y="4599515"/>
            <a:ext cx="8454461" cy="476250"/>
          </a:xfrm>
          <a:prstGeom prst="rect">
            <a:avLst/>
          </a:prstGeom>
          <a:solidFill>
            <a:srgbClr val="4C3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Maximum Probability Path</a:t>
            </a:r>
          </a:p>
        </p:txBody>
      </p:sp>
      <p:sp>
        <p:nvSpPr>
          <p:cNvPr id="8" name="Rectangle 7"/>
          <p:cNvSpPr/>
          <p:nvPr/>
        </p:nvSpPr>
        <p:spPr>
          <a:xfrm>
            <a:off x="575238" y="1390742"/>
            <a:ext cx="10226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 have a message I need to get from point s to point t. </a:t>
            </a:r>
          </a:p>
          <a:p>
            <a:r>
              <a:rPr lang="en-US" dirty="0"/>
              <a:t>But the connections are unreliable. </a:t>
            </a:r>
          </a:p>
          <a:p>
            <a:r>
              <a:rPr lang="en-US" dirty="0"/>
              <a:t>What path should I send the message along so it has the best chance of arriving?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713C38-4E13-417B-BE3D-E5178BFD9D4B}"/>
              </a:ext>
            </a:extLst>
          </p:cNvPr>
          <p:cNvGrpSpPr/>
          <p:nvPr/>
        </p:nvGrpSpPr>
        <p:grpSpPr>
          <a:xfrm>
            <a:off x="3190023" y="2254583"/>
            <a:ext cx="3935308" cy="2232333"/>
            <a:chOff x="2368092" y="2254583"/>
            <a:chExt cx="3935308" cy="223233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CB58713-5428-44DC-BDCE-06E3B262A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2795123" y="2254583"/>
              <a:ext cx="618091" cy="569417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292B1B5-1510-432C-8B2C-7C8642BA6C29}"/>
                </a:ext>
              </a:extLst>
            </p:cNvPr>
            <p:cNvSpPr/>
            <p:nvPr/>
          </p:nvSpPr>
          <p:spPr>
            <a:xfrm>
              <a:off x="2368092" y="315489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7A351A-C596-43E5-937E-FEF938C4E7FE}"/>
                </a:ext>
              </a:extLst>
            </p:cNvPr>
            <p:cNvSpPr/>
            <p:nvPr/>
          </p:nvSpPr>
          <p:spPr>
            <a:xfrm>
              <a:off x="4178583" y="228601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91326B-F4C0-43BB-BC3D-C3AAF2202612}"/>
                </a:ext>
              </a:extLst>
            </p:cNvPr>
            <p:cNvSpPr/>
            <p:nvPr/>
          </p:nvSpPr>
          <p:spPr>
            <a:xfrm>
              <a:off x="4372045" y="414331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E9CC620-4B56-4EDC-B0FF-2637B68428AF}"/>
                </a:ext>
              </a:extLst>
            </p:cNvPr>
            <p:cNvSpPr/>
            <p:nvPr/>
          </p:nvSpPr>
          <p:spPr>
            <a:xfrm>
              <a:off x="5989075" y="326602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19A0BB-18C1-4BDD-9C3B-AC6AD7042C91}"/>
                </a:ext>
              </a:extLst>
            </p:cNvPr>
            <p:cNvCxnSpPr>
              <a:stCxn id="11" idx="6"/>
              <a:endCxn id="13" idx="1"/>
            </p:cNvCxnSpPr>
            <p:nvPr/>
          </p:nvCxnSpPr>
          <p:spPr>
            <a:xfrm>
              <a:off x="4492908" y="2443174"/>
              <a:ext cx="1542199" cy="8688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AB899B2-97F1-4F3B-959F-5D0FCAC9B559}"/>
                </a:ext>
              </a:extLst>
            </p:cNvPr>
            <p:cNvCxnSpPr>
              <a:stCxn id="10" idx="5"/>
              <a:endCxn id="12" idx="2"/>
            </p:cNvCxnSpPr>
            <p:nvPr/>
          </p:nvCxnSpPr>
          <p:spPr>
            <a:xfrm>
              <a:off x="2636385" y="3423184"/>
              <a:ext cx="1735660" cy="87729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5281AE-12AD-43B3-92B5-05C20971746A}"/>
                </a:ext>
              </a:extLst>
            </p:cNvPr>
            <p:cNvCxnSpPr>
              <a:stCxn id="10" idx="6"/>
              <a:endCxn id="13" idx="2"/>
            </p:cNvCxnSpPr>
            <p:nvPr/>
          </p:nvCxnSpPr>
          <p:spPr>
            <a:xfrm>
              <a:off x="2682417" y="3312054"/>
              <a:ext cx="3306658" cy="11113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34EE7C-B689-40F9-8D51-EC18964B53F8}"/>
                </a:ext>
              </a:extLst>
            </p:cNvPr>
            <p:cNvCxnSpPr>
              <a:stCxn id="12" idx="6"/>
              <a:endCxn id="13" idx="3"/>
            </p:cNvCxnSpPr>
            <p:nvPr/>
          </p:nvCxnSpPr>
          <p:spPr>
            <a:xfrm flipV="1">
              <a:off x="4686370" y="3534314"/>
              <a:ext cx="1348737" cy="76616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FD525F-D2D7-445A-8665-DE05649F4F32}"/>
                </a:ext>
              </a:extLst>
            </p:cNvPr>
            <p:cNvCxnSpPr>
              <a:stCxn id="10" idx="0"/>
              <a:endCxn id="11" idx="2"/>
            </p:cNvCxnSpPr>
            <p:nvPr/>
          </p:nvCxnSpPr>
          <p:spPr>
            <a:xfrm flipV="1">
              <a:off x="2525255" y="2443174"/>
              <a:ext cx="1653328" cy="71171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02593A-36B9-4BBF-93AB-AFAE797F10D7}"/>
                </a:ext>
              </a:extLst>
            </p:cNvPr>
            <p:cNvSpPr txBox="1"/>
            <p:nvPr/>
          </p:nvSpPr>
          <p:spPr>
            <a:xfrm>
              <a:off x="4046006" y="3310939"/>
              <a:ext cx="652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EC4698-5C49-4EF6-9B6A-A67D08035AA6}"/>
                </a:ext>
              </a:extLst>
            </p:cNvPr>
            <p:cNvSpPr txBox="1"/>
            <p:nvPr/>
          </p:nvSpPr>
          <p:spPr>
            <a:xfrm>
              <a:off x="3328607" y="2656458"/>
              <a:ext cx="750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5DCFF7-FE49-4589-9942-4B57F0A7BA82}"/>
                </a:ext>
              </a:extLst>
            </p:cNvPr>
            <p:cNvSpPr txBox="1"/>
            <p:nvPr/>
          </p:nvSpPr>
          <p:spPr>
            <a:xfrm>
              <a:off x="4795186" y="3705173"/>
              <a:ext cx="72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25CAE2-15B3-4B11-BD05-D27F316ABB53}"/>
                </a:ext>
              </a:extLst>
            </p:cNvPr>
            <p:cNvSpPr txBox="1"/>
            <p:nvPr/>
          </p:nvSpPr>
          <p:spPr>
            <a:xfrm>
              <a:off x="4594696" y="2648717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17B747-2BA4-44B6-B899-149DB3A21E58}"/>
                </a:ext>
              </a:extLst>
            </p:cNvPr>
            <p:cNvSpPr txBox="1"/>
            <p:nvPr/>
          </p:nvSpPr>
          <p:spPr>
            <a:xfrm>
              <a:off x="3496176" y="3580346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BEBBA11-D906-43F8-8FA2-2348C4A7B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5319342" y="3962442"/>
              <a:ext cx="432760" cy="43276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464E078-0977-4436-AB15-54C9BCD7F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 flipH="1">
              <a:off x="5094327" y="2390893"/>
              <a:ext cx="406188" cy="40618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0163ACD-2CC5-42BC-A37A-62C10BCD6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02282" y="3866545"/>
              <a:ext cx="504568" cy="62037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1F11370-5540-4CF6-8371-53D571757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43316" y="2978944"/>
              <a:ext cx="551380" cy="349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91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Shortest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each edge’s weight be the probability a message is sent successfully across the edge.</a:t>
                </a:r>
              </a:p>
              <a:p>
                <a:r>
                  <a:rPr lang="en-US" dirty="0"/>
                  <a:t>What’s the probability we get our message all the way across a path? </a:t>
                </a:r>
              </a:p>
              <a:p>
                <a:pPr lvl="1"/>
                <a:r>
                  <a:rPr lang="en-US" dirty="0"/>
                  <a:t>It’s the product of the edge weights.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We only know how to handle sums of edge weights. </a:t>
                </a:r>
              </a:p>
              <a:p>
                <a:r>
                  <a:rPr lang="en-US" dirty="0"/>
                  <a:t>Is there a way to turn products into sums?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2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8F3F167-EC36-489D-A9D3-F5CCD7BAC384}"/>
              </a:ext>
            </a:extLst>
          </p:cNvPr>
          <p:cNvGrpSpPr/>
          <p:nvPr/>
        </p:nvGrpSpPr>
        <p:grpSpPr>
          <a:xfrm>
            <a:off x="5142110" y="2357323"/>
            <a:ext cx="3935308" cy="2232333"/>
            <a:chOff x="2368092" y="2254583"/>
            <a:chExt cx="3935308" cy="22323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15B5C9-01C5-4B24-A0D0-3D46CB247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4"/>
                </a:ext>
              </a:extLst>
            </a:blip>
            <a:stretch>
              <a:fillRect/>
            </a:stretch>
          </p:blipFill>
          <p:spPr>
            <a:xfrm>
              <a:off x="2795123" y="2254583"/>
              <a:ext cx="618091" cy="569417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30A4EBD-D7DA-4B8B-A6CD-53DE556090D7}"/>
                </a:ext>
              </a:extLst>
            </p:cNvPr>
            <p:cNvSpPr/>
            <p:nvPr/>
          </p:nvSpPr>
          <p:spPr>
            <a:xfrm>
              <a:off x="2368092" y="315489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F2CA9D-3A8E-497E-8528-93E2D29377DD}"/>
                </a:ext>
              </a:extLst>
            </p:cNvPr>
            <p:cNvSpPr/>
            <p:nvPr/>
          </p:nvSpPr>
          <p:spPr>
            <a:xfrm>
              <a:off x="4178583" y="228601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E8181C-4AA9-463C-9632-0159B7A54F35}"/>
                </a:ext>
              </a:extLst>
            </p:cNvPr>
            <p:cNvSpPr/>
            <p:nvPr/>
          </p:nvSpPr>
          <p:spPr>
            <a:xfrm>
              <a:off x="4372045" y="414331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F37235-F31E-44EB-A9F2-36FEEA625988}"/>
                </a:ext>
              </a:extLst>
            </p:cNvPr>
            <p:cNvSpPr/>
            <p:nvPr/>
          </p:nvSpPr>
          <p:spPr>
            <a:xfrm>
              <a:off x="5989075" y="326602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7CA702F-29A9-447F-984E-B7E53E48E83F}"/>
                </a:ext>
              </a:extLst>
            </p:cNvPr>
            <p:cNvCxnSpPr>
              <a:stCxn id="9" idx="6"/>
              <a:endCxn id="11" idx="1"/>
            </p:cNvCxnSpPr>
            <p:nvPr/>
          </p:nvCxnSpPr>
          <p:spPr>
            <a:xfrm>
              <a:off x="4492908" y="2443174"/>
              <a:ext cx="1542199" cy="8688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8CEBDB1-2F82-40FF-850F-B2B51B9C2037}"/>
                </a:ext>
              </a:extLst>
            </p:cNvPr>
            <p:cNvCxnSpPr>
              <a:stCxn id="8" idx="5"/>
              <a:endCxn id="10" idx="2"/>
            </p:cNvCxnSpPr>
            <p:nvPr/>
          </p:nvCxnSpPr>
          <p:spPr>
            <a:xfrm>
              <a:off x="2636385" y="3423184"/>
              <a:ext cx="1735660" cy="87729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3EF8D-E08A-419D-827D-8537ECAA58C7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>
              <a:off x="2682417" y="3312054"/>
              <a:ext cx="3306658" cy="11113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C22DC-954D-43AB-8DF0-1E9B5E4CAA07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4686370" y="3534314"/>
              <a:ext cx="1348737" cy="76616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C852C9-8279-4427-B849-2C1A65375FE9}"/>
                </a:ext>
              </a:extLst>
            </p:cNvPr>
            <p:cNvCxnSpPr>
              <a:stCxn id="8" idx="0"/>
              <a:endCxn id="9" idx="2"/>
            </p:cNvCxnSpPr>
            <p:nvPr/>
          </p:nvCxnSpPr>
          <p:spPr>
            <a:xfrm flipV="1">
              <a:off x="2525255" y="2443174"/>
              <a:ext cx="1653328" cy="71171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E382B-95C8-4509-AF81-2F9AC00DBE71}"/>
                </a:ext>
              </a:extLst>
            </p:cNvPr>
            <p:cNvSpPr txBox="1"/>
            <p:nvPr/>
          </p:nvSpPr>
          <p:spPr>
            <a:xfrm>
              <a:off x="4046006" y="3310939"/>
              <a:ext cx="652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D88229-F2BF-4692-9049-DC39D8DD8AEA}"/>
                </a:ext>
              </a:extLst>
            </p:cNvPr>
            <p:cNvSpPr txBox="1"/>
            <p:nvPr/>
          </p:nvSpPr>
          <p:spPr>
            <a:xfrm>
              <a:off x="3328607" y="2656458"/>
              <a:ext cx="750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59F60E-9B75-423B-B140-F06E4793DF4F}"/>
                </a:ext>
              </a:extLst>
            </p:cNvPr>
            <p:cNvSpPr txBox="1"/>
            <p:nvPr/>
          </p:nvSpPr>
          <p:spPr>
            <a:xfrm>
              <a:off x="4795186" y="3705173"/>
              <a:ext cx="72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89DF0A-CEC9-4DF0-9749-AD259DB22166}"/>
                </a:ext>
              </a:extLst>
            </p:cNvPr>
            <p:cNvSpPr txBox="1"/>
            <p:nvPr/>
          </p:nvSpPr>
          <p:spPr>
            <a:xfrm>
              <a:off x="4594696" y="2648717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452A67-F50C-45FF-958E-4646C6550656}"/>
                </a:ext>
              </a:extLst>
            </p:cNvPr>
            <p:cNvSpPr txBox="1"/>
            <p:nvPr/>
          </p:nvSpPr>
          <p:spPr>
            <a:xfrm>
              <a:off x="3496176" y="3580346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9382E5F-4C9A-4B0F-AB4A-981EE5B06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6"/>
                </a:ext>
              </a:extLst>
            </a:blip>
            <a:stretch>
              <a:fillRect/>
            </a:stretch>
          </p:blipFill>
          <p:spPr>
            <a:xfrm>
              <a:off x="5319342" y="3962442"/>
              <a:ext cx="432760" cy="43276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85D319-2F5B-4FC8-BD81-BF38854E9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8"/>
                </a:ext>
              </a:extLst>
            </a:blip>
            <a:stretch>
              <a:fillRect/>
            </a:stretch>
          </p:blipFill>
          <p:spPr>
            <a:xfrm flipH="1">
              <a:off x="5094327" y="2390893"/>
              <a:ext cx="406188" cy="4061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94BF42-D5F3-4973-B142-4D22E86E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02282" y="3866545"/>
              <a:ext cx="504568" cy="62037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2D74723-9A0E-45A7-A8CF-AC51E0421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43316" y="2978944"/>
              <a:ext cx="551380" cy="349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0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Shortest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5240" y="2835667"/>
                <a:ext cx="11187258" cy="3473694"/>
              </a:xfrm>
            </p:spPr>
            <p:txBody>
              <a:bodyPr/>
              <a:lstStyle/>
              <a:p>
                <a:r>
                  <a:rPr lang="en-US" dirty="0"/>
                  <a:t>We’ve still got two problems.</a:t>
                </a:r>
              </a:p>
              <a:p>
                <a:r>
                  <a:rPr lang="en-US" dirty="0"/>
                  <a:t>1. When we take logs, our edge weights become negative.</a:t>
                </a:r>
              </a:p>
              <a:p>
                <a:r>
                  <a:rPr lang="en-US" dirty="0"/>
                  <a:t>2. We want the </a:t>
                </a:r>
                <a:r>
                  <a:rPr lang="en-US" i="1" dirty="0"/>
                  <a:t>maximum </a:t>
                </a:r>
                <a:r>
                  <a:rPr lang="en-US" dirty="0"/>
                  <a:t>probability of success, but that’s the longest path not the shortest one.</a:t>
                </a:r>
              </a:p>
              <a:p>
                <a:r>
                  <a:rPr lang="en-US" dirty="0"/>
                  <a:t>Multiplying all edge weights by negative one fixes both problems at once!</a:t>
                </a:r>
              </a:p>
              <a:p>
                <a:endParaRPr lang="en-US" dirty="0"/>
              </a:p>
              <a:p>
                <a:r>
                  <a:rPr lang="en-US" dirty="0"/>
                  <a:t>We </a:t>
                </a:r>
                <a:r>
                  <a:rPr lang="en-US" b="1" dirty="0"/>
                  <a:t>reduced </a:t>
                </a:r>
                <a:r>
                  <a:rPr lang="en-US" dirty="0"/>
                  <a:t>the maximum probability path problem to a shortest path problem by taking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e>
                    </m:func>
                  </m:oMath>
                </a14:m>
                <a:r>
                  <a:rPr lang="en-US" dirty="0"/>
                  <a:t> of each edge weight.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240" y="2835667"/>
                <a:ext cx="11187258" cy="3473694"/>
              </a:xfrm>
              <a:blipFill>
                <a:blip r:embed="rId2"/>
                <a:stretch>
                  <a:fillRect l="-272" t="-2105" r="-1471" b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027149D-0C9A-47E8-BC55-E698F3029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7993845" y="1196667"/>
            <a:ext cx="618091" cy="56941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1C2B859-1C1E-4BA3-A0E0-C5332D4A06ED}"/>
              </a:ext>
            </a:extLst>
          </p:cNvPr>
          <p:cNvSpPr/>
          <p:nvPr/>
        </p:nvSpPr>
        <p:spPr>
          <a:xfrm>
            <a:off x="7566814" y="209697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9E8766F-16C9-4739-AD78-7DA48D0C1BF3}"/>
              </a:ext>
            </a:extLst>
          </p:cNvPr>
          <p:cNvSpPr/>
          <p:nvPr/>
        </p:nvSpPr>
        <p:spPr>
          <a:xfrm>
            <a:off x="9377305" y="122809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7BDCD9A-2927-4E05-9B1A-BE3732CF57DB}"/>
              </a:ext>
            </a:extLst>
          </p:cNvPr>
          <p:cNvSpPr/>
          <p:nvPr/>
        </p:nvSpPr>
        <p:spPr>
          <a:xfrm>
            <a:off x="9570767" y="308539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01A588-B226-4C8D-9192-4BF4599392BD}"/>
              </a:ext>
            </a:extLst>
          </p:cNvPr>
          <p:cNvSpPr/>
          <p:nvPr/>
        </p:nvSpPr>
        <p:spPr>
          <a:xfrm>
            <a:off x="11187797" y="220810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C45C5FC-32C4-4931-A5D8-2DE0187F291E}"/>
              </a:ext>
            </a:extLst>
          </p:cNvPr>
          <p:cNvCxnSpPr>
            <a:stCxn id="24" idx="6"/>
            <a:endCxn id="26" idx="1"/>
          </p:cNvCxnSpPr>
          <p:nvPr/>
        </p:nvCxnSpPr>
        <p:spPr>
          <a:xfrm>
            <a:off x="9691630" y="1385258"/>
            <a:ext cx="1542199" cy="86887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FCA02-F6FA-42F2-AF1C-5AB758D3F35F}"/>
              </a:ext>
            </a:extLst>
          </p:cNvPr>
          <p:cNvCxnSpPr>
            <a:stCxn id="23" idx="5"/>
            <a:endCxn id="25" idx="2"/>
          </p:cNvCxnSpPr>
          <p:nvPr/>
        </p:nvCxnSpPr>
        <p:spPr>
          <a:xfrm>
            <a:off x="7835107" y="2365268"/>
            <a:ext cx="1735660" cy="87729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729E78-C469-435C-8DD1-513CA2B7A10A}"/>
              </a:ext>
            </a:extLst>
          </p:cNvPr>
          <p:cNvCxnSpPr>
            <a:stCxn id="23" idx="6"/>
            <a:endCxn id="26" idx="2"/>
          </p:cNvCxnSpPr>
          <p:nvPr/>
        </p:nvCxnSpPr>
        <p:spPr>
          <a:xfrm>
            <a:off x="7881139" y="2254138"/>
            <a:ext cx="3306658" cy="11113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FFA7A2-C7C7-4136-9AE7-3ADB3C89DFE8}"/>
              </a:ext>
            </a:extLst>
          </p:cNvPr>
          <p:cNvCxnSpPr>
            <a:stCxn id="25" idx="6"/>
            <a:endCxn id="26" idx="3"/>
          </p:cNvCxnSpPr>
          <p:nvPr/>
        </p:nvCxnSpPr>
        <p:spPr>
          <a:xfrm flipV="1">
            <a:off x="9885092" y="2476398"/>
            <a:ext cx="1348737" cy="7661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D46AF5-08C5-4C52-A3D0-5917E05AA5AC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V="1">
            <a:off x="7723977" y="1385258"/>
            <a:ext cx="1653328" cy="7117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4D049D1-4FF9-48EA-9E65-45792AFA8EF3}"/>
              </a:ext>
            </a:extLst>
          </p:cNvPr>
          <p:cNvSpPr txBox="1"/>
          <p:nvPr/>
        </p:nvSpPr>
        <p:spPr>
          <a:xfrm>
            <a:off x="9244727" y="2253023"/>
            <a:ext cx="77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-0.74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EC33F-6073-4379-9001-8284BB94E908}"/>
              </a:ext>
            </a:extLst>
          </p:cNvPr>
          <p:cNvSpPr txBox="1"/>
          <p:nvPr/>
        </p:nvSpPr>
        <p:spPr>
          <a:xfrm>
            <a:off x="8527329" y="1598542"/>
            <a:ext cx="75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-0.32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C2378B-6150-44FA-9874-4E33EBA82374}"/>
              </a:ext>
            </a:extLst>
          </p:cNvPr>
          <p:cNvSpPr txBox="1"/>
          <p:nvPr/>
        </p:nvSpPr>
        <p:spPr>
          <a:xfrm>
            <a:off x="9993908" y="2564161"/>
            <a:ext cx="72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-0.04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E145B2-39AA-434D-927D-4924454ED455}"/>
              </a:ext>
            </a:extLst>
          </p:cNvPr>
          <p:cNvSpPr txBox="1"/>
          <p:nvPr/>
        </p:nvSpPr>
        <p:spPr>
          <a:xfrm>
            <a:off x="9793418" y="1683070"/>
            <a:ext cx="70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-0.51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45624D-4BFB-4A75-B52B-8B3DB248BF85}"/>
              </a:ext>
            </a:extLst>
          </p:cNvPr>
          <p:cNvSpPr txBox="1"/>
          <p:nvPr/>
        </p:nvSpPr>
        <p:spPr>
          <a:xfrm>
            <a:off x="8739561" y="2614998"/>
            <a:ext cx="87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-2.32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517DADF-8AF5-4CA2-A811-9BDB8BB2EE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10518064" y="2904526"/>
            <a:ext cx="432760" cy="4327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D47BFB3-7D05-4142-9C3F-437DB640DD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 flipH="1">
            <a:off x="10293049" y="1332977"/>
            <a:ext cx="406188" cy="4061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517B0B1-6276-415D-AF04-D966F37D16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01004" y="2808629"/>
            <a:ext cx="504568" cy="62037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D0A53CE-4DE9-42F7-BB36-24E50F54E3D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3645" y="1931968"/>
            <a:ext cx="551380" cy="3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6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Probability Path Reduction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E740AF-A249-41C7-BCB2-E57449BB5AF1}"/>
              </a:ext>
            </a:extLst>
          </p:cNvPr>
          <p:cNvGrpSpPr/>
          <p:nvPr/>
        </p:nvGrpSpPr>
        <p:grpSpPr>
          <a:xfrm>
            <a:off x="3860562" y="1384966"/>
            <a:ext cx="3765682" cy="1707859"/>
            <a:chOff x="7566814" y="1196667"/>
            <a:chExt cx="3935308" cy="22323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FD9D6F-27B6-4AB3-8EE3-39B7B8C8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7993845" y="1196667"/>
              <a:ext cx="618091" cy="56941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D6E3AE-4F56-46D5-A2C2-1CEE36E59EF6}"/>
                </a:ext>
              </a:extLst>
            </p:cNvPr>
            <p:cNvSpPr/>
            <p:nvPr/>
          </p:nvSpPr>
          <p:spPr>
            <a:xfrm>
              <a:off x="7566814" y="20969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5BEDFEC-B005-460F-96D3-2851159D79C4}"/>
                </a:ext>
              </a:extLst>
            </p:cNvPr>
            <p:cNvSpPr/>
            <p:nvPr/>
          </p:nvSpPr>
          <p:spPr>
            <a:xfrm>
              <a:off x="9377305" y="122809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076BED-A9D1-4D8B-A17F-F80523D796D8}"/>
                </a:ext>
              </a:extLst>
            </p:cNvPr>
            <p:cNvSpPr/>
            <p:nvPr/>
          </p:nvSpPr>
          <p:spPr>
            <a:xfrm>
              <a:off x="9570767" y="308539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BAA680-49C5-47BD-A6D5-5CA454D07BF8}"/>
                </a:ext>
              </a:extLst>
            </p:cNvPr>
            <p:cNvSpPr/>
            <p:nvPr/>
          </p:nvSpPr>
          <p:spPr>
            <a:xfrm>
              <a:off x="11187797" y="220810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20B936D-69C4-4704-AACA-5D989D0E3E4A}"/>
                </a:ext>
              </a:extLst>
            </p:cNvPr>
            <p:cNvCxnSpPr>
              <a:stCxn id="10" idx="6"/>
              <a:endCxn id="12" idx="1"/>
            </p:cNvCxnSpPr>
            <p:nvPr/>
          </p:nvCxnSpPr>
          <p:spPr>
            <a:xfrm>
              <a:off x="9691630" y="1385258"/>
              <a:ext cx="1542199" cy="8688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0557AB-ACF3-4AD2-BF47-66B70A06680A}"/>
                </a:ext>
              </a:extLst>
            </p:cNvPr>
            <p:cNvCxnSpPr>
              <a:stCxn id="9" idx="5"/>
              <a:endCxn id="11" idx="2"/>
            </p:cNvCxnSpPr>
            <p:nvPr/>
          </p:nvCxnSpPr>
          <p:spPr>
            <a:xfrm>
              <a:off x="7835107" y="2365268"/>
              <a:ext cx="1735660" cy="87729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0E3D56C-C424-4474-8841-A7107D2E5F1D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7881139" y="2254138"/>
              <a:ext cx="3306658" cy="11113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A8B9E5-748F-41D4-B2B7-ABD414399085}"/>
                </a:ext>
              </a:extLst>
            </p:cNvPr>
            <p:cNvCxnSpPr>
              <a:stCxn id="11" idx="6"/>
              <a:endCxn id="12" idx="3"/>
            </p:cNvCxnSpPr>
            <p:nvPr/>
          </p:nvCxnSpPr>
          <p:spPr>
            <a:xfrm flipV="1">
              <a:off x="9885092" y="2476398"/>
              <a:ext cx="1348737" cy="76616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F7E1A0-7408-45AE-AFFF-301C9A0FAFA6}"/>
                </a:ext>
              </a:extLst>
            </p:cNvPr>
            <p:cNvCxnSpPr>
              <a:stCxn id="9" idx="0"/>
              <a:endCxn id="10" idx="2"/>
            </p:cNvCxnSpPr>
            <p:nvPr/>
          </p:nvCxnSpPr>
          <p:spPr>
            <a:xfrm flipV="1">
              <a:off x="7723977" y="1385258"/>
              <a:ext cx="1653328" cy="71171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974CF8-2350-4466-A068-7E73655186A7}"/>
                </a:ext>
              </a:extLst>
            </p:cNvPr>
            <p:cNvSpPr txBox="1"/>
            <p:nvPr/>
          </p:nvSpPr>
          <p:spPr>
            <a:xfrm>
              <a:off x="9244727" y="2253023"/>
              <a:ext cx="775632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2CF975-3B12-4CF8-ADB5-0912D108093B}"/>
                </a:ext>
              </a:extLst>
            </p:cNvPr>
            <p:cNvSpPr txBox="1"/>
            <p:nvPr/>
          </p:nvSpPr>
          <p:spPr>
            <a:xfrm>
              <a:off x="8527329" y="1598542"/>
              <a:ext cx="750284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0.32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E46852-9728-4811-84BF-EFB95872A3A8}"/>
                </a:ext>
              </a:extLst>
            </p:cNvPr>
            <p:cNvSpPr txBox="1"/>
            <p:nvPr/>
          </p:nvSpPr>
          <p:spPr>
            <a:xfrm>
              <a:off x="9993908" y="2564161"/>
              <a:ext cx="727376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DBB09C-3B55-4EF0-BEAD-E72F12E6034D}"/>
                </a:ext>
              </a:extLst>
            </p:cNvPr>
            <p:cNvSpPr txBox="1"/>
            <p:nvPr/>
          </p:nvSpPr>
          <p:spPr>
            <a:xfrm>
              <a:off x="9793418" y="1683070"/>
              <a:ext cx="704807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0.51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1ABF5D-864D-4D5F-B5AD-A5549A6B36B2}"/>
                </a:ext>
              </a:extLst>
            </p:cNvPr>
            <p:cNvSpPr txBox="1"/>
            <p:nvPr/>
          </p:nvSpPr>
          <p:spPr>
            <a:xfrm>
              <a:off x="8739561" y="2614998"/>
              <a:ext cx="875869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2.32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A656A95-65B1-4C7A-B862-9877F06DB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10518064" y="2904526"/>
              <a:ext cx="432760" cy="43276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D7CCB2-002E-4A6F-ACB1-8EA3CB748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 flipH="1">
              <a:off x="10293049" y="1332977"/>
              <a:ext cx="406188" cy="40618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E13805D-A31F-4397-9373-6A0DF2BA7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01004" y="2808629"/>
              <a:ext cx="504568" cy="62037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166E20E-B4D7-46E2-A559-877D3F0A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42038" y="1921028"/>
              <a:ext cx="551380" cy="349207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21D34A-B69A-4180-9A70-674E92AA35DB}"/>
              </a:ext>
            </a:extLst>
          </p:cNvPr>
          <p:cNvGrpSpPr/>
          <p:nvPr/>
        </p:nvGrpSpPr>
        <p:grpSpPr>
          <a:xfrm>
            <a:off x="152348" y="1412833"/>
            <a:ext cx="3426630" cy="1718133"/>
            <a:chOff x="826962" y="1186393"/>
            <a:chExt cx="3935308" cy="223233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B703A16-DE1D-4A1C-8EC5-5622D630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1253993" y="1186393"/>
              <a:ext cx="618091" cy="56941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B160E9C-11E6-43AC-B581-2203AA9AD675}"/>
                </a:ext>
              </a:extLst>
            </p:cNvPr>
            <p:cNvSpPr/>
            <p:nvPr/>
          </p:nvSpPr>
          <p:spPr>
            <a:xfrm>
              <a:off x="826962" y="208670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593846-BBD7-46C9-A7B1-CA6360953BC3}"/>
                </a:ext>
              </a:extLst>
            </p:cNvPr>
            <p:cNvSpPr/>
            <p:nvPr/>
          </p:nvSpPr>
          <p:spPr>
            <a:xfrm>
              <a:off x="2637453" y="121782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EFD00FD-8393-48BD-92F5-116E445618A8}"/>
                </a:ext>
              </a:extLst>
            </p:cNvPr>
            <p:cNvSpPr/>
            <p:nvPr/>
          </p:nvSpPr>
          <p:spPr>
            <a:xfrm>
              <a:off x="2830915" y="307512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6A6677A-062E-45F0-8B1B-A2A09984FF0A}"/>
                </a:ext>
              </a:extLst>
            </p:cNvPr>
            <p:cNvSpPr/>
            <p:nvPr/>
          </p:nvSpPr>
          <p:spPr>
            <a:xfrm>
              <a:off x="4447945" y="219783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E63493-A45C-4678-A9E6-CCFCE6E1A5FC}"/>
                </a:ext>
              </a:extLst>
            </p:cNvPr>
            <p:cNvCxnSpPr>
              <a:stCxn id="30" idx="6"/>
              <a:endCxn id="32" idx="1"/>
            </p:cNvCxnSpPr>
            <p:nvPr/>
          </p:nvCxnSpPr>
          <p:spPr>
            <a:xfrm>
              <a:off x="2951778" y="1374984"/>
              <a:ext cx="1542199" cy="8688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68110C5-5507-4217-92F0-9A7D14FCB9CC}"/>
                </a:ext>
              </a:extLst>
            </p:cNvPr>
            <p:cNvCxnSpPr>
              <a:stCxn id="29" idx="5"/>
              <a:endCxn id="31" idx="2"/>
            </p:cNvCxnSpPr>
            <p:nvPr/>
          </p:nvCxnSpPr>
          <p:spPr>
            <a:xfrm>
              <a:off x="1095255" y="2354994"/>
              <a:ext cx="1735660" cy="87729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88713DA-A8FE-4196-9666-2AE026B0CF4E}"/>
                </a:ext>
              </a:extLst>
            </p:cNvPr>
            <p:cNvCxnSpPr>
              <a:stCxn id="29" idx="6"/>
              <a:endCxn id="32" idx="2"/>
            </p:cNvCxnSpPr>
            <p:nvPr/>
          </p:nvCxnSpPr>
          <p:spPr>
            <a:xfrm>
              <a:off x="1141287" y="2243864"/>
              <a:ext cx="3306658" cy="11113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3999600-7120-45AA-B066-06C2EFFFB990}"/>
                </a:ext>
              </a:extLst>
            </p:cNvPr>
            <p:cNvCxnSpPr>
              <a:stCxn id="31" idx="6"/>
              <a:endCxn id="32" idx="3"/>
            </p:cNvCxnSpPr>
            <p:nvPr/>
          </p:nvCxnSpPr>
          <p:spPr>
            <a:xfrm flipV="1">
              <a:off x="3145240" y="2466124"/>
              <a:ext cx="1348737" cy="76616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50466B-D436-46CA-8F81-B8C3E41B34D6}"/>
                </a:ext>
              </a:extLst>
            </p:cNvPr>
            <p:cNvCxnSpPr>
              <a:stCxn id="29" idx="0"/>
              <a:endCxn id="30" idx="2"/>
            </p:cNvCxnSpPr>
            <p:nvPr/>
          </p:nvCxnSpPr>
          <p:spPr>
            <a:xfrm flipV="1">
              <a:off x="984125" y="1374984"/>
              <a:ext cx="1653328" cy="71171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D0A277-C4E5-4ADE-AFB7-B23A5D5573A1}"/>
                </a:ext>
              </a:extLst>
            </p:cNvPr>
            <p:cNvSpPr txBox="1"/>
            <p:nvPr/>
          </p:nvSpPr>
          <p:spPr>
            <a:xfrm>
              <a:off x="2504875" y="2242749"/>
              <a:ext cx="775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F78E97-2BA4-4104-AD2C-24D4BA116102}"/>
                </a:ext>
              </a:extLst>
            </p:cNvPr>
            <p:cNvSpPr txBox="1"/>
            <p:nvPr/>
          </p:nvSpPr>
          <p:spPr>
            <a:xfrm>
              <a:off x="1787477" y="1588268"/>
              <a:ext cx="750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8417FD-7DB9-422E-993C-7D60512EAF2F}"/>
                </a:ext>
              </a:extLst>
            </p:cNvPr>
            <p:cNvSpPr txBox="1"/>
            <p:nvPr/>
          </p:nvSpPr>
          <p:spPr>
            <a:xfrm>
              <a:off x="3254056" y="2553887"/>
              <a:ext cx="72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E58155-58ED-46F8-AB74-5030E7DE60D6}"/>
                </a:ext>
              </a:extLst>
            </p:cNvPr>
            <p:cNvSpPr txBox="1"/>
            <p:nvPr/>
          </p:nvSpPr>
          <p:spPr>
            <a:xfrm>
              <a:off x="3137084" y="1683070"/>
              <a:ext cx="704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8B22E-FD0E-47CC-BA3A-F10963C7A3BA}"/>
                </a:ext>
              </a:extLst>
            </p:cNvPr>
            <p:cNvSpPr txBox="1"/>
            <p:nvPr/>
          </p:nvSpPr>
          <p:spPr>
            <a:xfrm>
              <a:off x="2123847" y="2614998"/>
              <a:ext cx="875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B52D70B-C824-4E96-8B96-3CB566A82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3778212" y="2894252"/>
              <a:ext cx="432760" cy="43276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DB711E1-0D5C-4A60-958A-F1CA455DF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 flipH="1">
              <a:off x="3553197" y="1322703"/>
              <a:ext cx="406188" cy="4061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6459B0F-D172-40BC-9CC8-4A56A80B5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61152" y="2798355"/>
              <a:ext cx="504568" cy="620371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C14D7E-922F-47C3-B4CD-667A893D5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02186" y="1910754"/>
              <a:ext cx="551380" cy="349207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3C1FEF4-12F0-4A83-BA76-7C11FCFBC955}"/>
              </a:ext>
            </a:extLst>
          </p:cNvPr>
          <p:cNvGrpSpPr/>
          <p:nvPr/>
        </p:nvGrpSpPr>
        <p:grpSpPr>
          <a:xfrm>
            <a:off x="4147294" y="4380351"/>
            <a:ext cx="3426630" cy="1718133"/>
            <a:chOff x="8411080" y="1339201"/>
            <a:chExt cx="3426630" cy="171813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14E0416-53D8-4496-8852-4C731728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8782913" y="1339201"/>
              <a:ext cx="538197" cy="438256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57D0ACE-108A-4142-B034-EDC33BFF203A}"/>
                </a:ext>
              </a:extLst>
            </p:cNvPr>
            <p:cNvSpPr/>
            <p:nvPr/>
          </p:nvSpPr>
          <p:spPr>
            <a:xfrm>
              <a:off x="8411080" y="2032130"/>
              <a:ext cx="273695" cy="241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49E721-C331-4320-920C-925AAE70F941}"/>
                </a:ext>
              </a:extLst>
            </p:cNvPr>
            <p:cNvSpPr/>
            <p:nvPr/>
          </p:nvSpPr>
          <p:spPr>
            <a:xfrm>
              <a:off x="9987547" y="1363390"/>
              <a:ext cx="273695" cy="241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221E76B-63C7-4016-B193-4FFF2E38E3F6}"/>
                </a:ext>
              </a:extLst>
            </p:cNvPr>
            <p:cNvSpPr/>
            <p:nvPr/>
          </p:nvSpPr>
          <p:spPr>
            <a:xfrm>
              <a:off x="10156002" y="2792877"/>
              <a:ext cx="273695" cy="241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6E4F1E6-77DB-4AD0-8C02-4A0BF922301A}"/>
                </a:ext>
              </a:extLst>
            </p:cNvPr>
            <p:cNvSpPr/>
            <p:nvPr/>
          </p:nvSpPr>
          <p:spPr>
            <a:xfrm>
              <a:off x="11564015" y="2117662"/>
              <a:ext cx="273695" cy="241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96B3582-B095-4564-B972-AA7736C4EB3A}"/>
                </a:ext>
              </a:extLst>
            </p:cNvPr>
            <p:cNvCxnSpPr>
              <a:stCxn id="54" idx="6"/>
              <a:endCxn id="56" idx="1"/>
            </p:cNvCxnSpPr>
            <p:nvPr/>
          </p:nvCxnSpPr>
          <p:spPr>
            <a:xfrm>
              <a:off x="10261242" y="1484352"/>
              <a:ext cx="1342854" cy="66874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381038-BFC6-4E55-954D-70738EF80522}"/>
                </a:ext>
              </a:extLst>
            </p:cNvPr>
            <p:cNvCxnSpPr>
              <a:stCxn id="53" idx="5"/>
              <a:endCxn id="55" idx="2"/>
            </p:cNvCxnSpPr>
            <p:nvPr/>
          </p:nvCxnSpPr>
          <p:spPr>
            <a:xfrm>
              <a:off x="8644693" y="2238624"/>
              <a:ext cx="1511309" cy="675215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61D5D7B-0CF9-4660-B86A-0E6E73B3D904}"/>
                </a:ext>
              </a:extLst>
            </p:cNvPr>
            <p:cNvCxnSpPr>
              <a:stCxn id="53" idx="6"/>
              <a:endCxn id="56" idx="2"/>
            </p:cNvCxnSpPr>
            <p:nvPr/>
          </p:nvCxnSpPr>
          <p:spPr>
            <a:xfrm>
              <a:off x="8684775" y="2153092"/>
              <a:ext cx="2879239" cy="855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CD652CD-4DBD-4FF5-AF41-8FCC315E9FC4}"/>
                </a:ext>
              </a:extLst>
            </p:cNvPr>
            <p:cNvCxnSpPr>
              <a:stCxn id="55" idx="6"/>
              <a:endCxn id="56" idx="3"/>
            </p:cNvCxnSpPr>
            <p:nvPr/>
          </p:nvCxnSpPr>
          <p:spPr>
            <a:xfrm flipV="1">
              <a:off x="10429697" y="2324156"/>
              <a:ext cx="1174399" cy="58968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9E3FD1-8A32-4D9A-BF29-104FCF2B1383}"/>
                </a:ext>
              </a:extLst>
            </p:cNvPr>
            <p:cNvCxnSpPr>
              <a:stCxn id="53" idx="0"/>
              <a:endCxn id="54" idx="2"/>
            </p:cNvCxnSpPr>
            <p:nvPr/>
          </p:nvCxnSpPr>
          <p:spPr>
            <a:xfrm flipV="1">
              <a:off x="8547928" y="1484352"/>
              <a:ext cx="1439619" cy="5477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82A94A-D553-4517-A8D9-CD304DF4B685}"/>
                </a:ext>
              </a:extLst>
            </p:cNvPr>
            <p:cNvSpPr txBox="1"/>
            <p:nvPr/>
          </p:nvSpPr>
          <p:spPr>
            <a:xfrm>
              <a:off x="9872106" y="2152234"/>
              <a:ext cx="675373" cy="28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389318-EA3A-421E-9F46-5D48B2E292F3}"/>
                </a:ext>
              </a:extLst>
            </p:cNvPr>
            <p:cNvSpPr txBox="1"/>
            <p:nvPr/>
          </p:nvSpPr>
          <p:spPr>
            <a:xfrm>
              <a:off x="9247439" y="1648507"/>
              <a:ext cx="653302" cy="28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1D9229-359D-4946-879B-BA8BDEE94ECB}"/>
                </a:ext>
              </a:extLst>
            </p:cNvPr>
            <p:cNvSpPr txBox="1"/>
            <p:nvPr/>
          </p:nvSpPr>
          <p:spPr>
            <a:xfrm>
              <a:off x="10524448" y="2391704"/>
              <a:ext cx="633354" cy="28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A71F77-E241-4600-BA07-0DDF2DB0914F}"/>
                </a:ext>
              </a:extLst>
            </p:cNvPr>
            <p:cNvSpPr txBox="1"/>
            <p:nvPr/>
          </p:nvSpPr>
          <p:spPr>
            <a:xfrm>
              <a:off x="10422596" y="1721472"/>
              <a:ext cx="613704" cy="28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8B8C7F-AF9A-4B70-9940-A2C9EBADFF60}"/>
                </a:ext>
              </a:extLst>
            </p:cNvPr>
            <p:cNvSpPr txBox="1"/>
            <p:nvPr/>
          </p:nvSpPr>
          <p:spPr>
            <a:xfrm>
              <a:off x="9540330" y="2438738"/>
              <a:ext cx="762654" cy="28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430206B-2AAC-4EE9-B695-3FFD84D49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10980851" y="2653668"/>
              <a:ext cx="376821" cy="33307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63BCA83-DF7B-47FF-8F81-9CBFA4E8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 flipH="1">
              <a:off x="10784922" y="1444113"/>
              <a:ext cx="353684" cy="31262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4CED7C7-9D41-4AD7-9075-232B32309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76221" y="2579860"/>
              <a:ext cx="439348" cy="477474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D6BDEFB-77B0-42C4-A0F7-45AC459A6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69765" y="1896711"/>
              <a:ext cx="480109" cy="26877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2E92D2E-FBEC-4AA9-9AE8-4B0A3B8F41CD}"/>
              </a:ext>
            </a:extLst>
          </p:cNvPr>
          <p:cNvGrpSpPr/>
          <p:nvPr/>
        </p:nvGrpSpPr>
        <p:grpSpPr>
          <a:xfrm>
            <a:off x="8235371" y="2929029"/>
            <a:ext cx="3765682" cy="1707859"/>
            <a:chOff x="7566814" y="1196667"/>
            <a:chExt cx="3935308" cy="223233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0972D3A-5D8D-494B-9560-54FC28B6D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7993845" y="1196667"/>
              <a:ext cx="618091" cy="569417"/>
            </a:xfrm>
            <a:prstGeom prst="rect">
              <a:avLst/>
            </a:prstGeom>
          </p:spPr>
        </p:pic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358F3CF-1D31-4DCB-AECA-48F55268A3E1}"/>
                </a:ext>
              </a:extLst>
            </p:cNvPr>
            <p:cNvSpPr/>
            <p:nvPr/>
          </p:nvSpPr>
          <p:spPr>
            <a:xfrm>
              <a:off x="7566814" y="20969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6EDF6BE-C51A-4C42-9FFD-EF5E49A9C4FB}"/>
                </a:ext>
              </a:extLst>
            </p:cNvPr>
            <p:cNvSpPr/>
            <p:nvPr/>
          </p:nvSpPr>
          <p:spPr>
            <a:xfrm>
              <a:off x="9377305" y="122809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846AC6-5E8D-491D-B60B-049B4CD49456}"/>
                </a:ext>
              </a:extLst>
            </p:cNvPr>
            <p:cNvSpPr/>
            <p:nvPr/>
          </p:nvSpPr>
          <p:spPr>
            <a:xfrm>
              <a:off x="9570767" y="308539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B2A996D-9876-4D0D-B6F6-C21794A26FA1}"/>
                </a:ext>
              </a:extLst>
            </p:cNvPr>
            <p:cNvSpPr/>
            <p:nvPr/>
          </p:nvSpPr>
          <p:spPr>
            <a:xfrm>
              <a:off x="11187797" y="220810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0FA257-8205-4394-9100-280B24B126BA}"/>
                </a:ext>
              </a:extLst>
            </p:cNvPr>
            <p:cNvCxnSpPr>
              <a:stCxn id="75" idx="6"/>
              <a:endCxn id="77" idx="1"/>
            </p:cNvCxnSpPr>
            <p:nvPr/>
          </p:nvCxnSpPr>
          <p:spPr>
            <a:xfrm>
              <a:off x="9691630" y="1385258"/>
              <a:ext cx="1542199" cy="8688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AC688C8-8D05-447A-9DA1-06CB94E5F1D0}"/>
                </a:ext>
              </a:extLst>
            </p:cNvPr>
            <p:cNvCxnSpPr>
              <a:stCxn id="74" idx="5"/>
              <a:endCxn id="76" idx="2"/>
            </p:cNvCxnSpPr>
            <p:nvPr/>
          </p:nvCxnSpPr>
          <p:spPr>
            <a:xfrm>
              <a:off x="7835107" y="2365268"/>
              <a:ext cx="1735660" cy="87729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D56414E-B689-40A1-A1CF-109B3867E3AA}"/>
                </a:ext>
              </a:extLst>
            </p:cNvPr>
            <p:cNvCxnSpPr>
              <a:stCxn id="74" idx="6"/>
              <a:endCxn id="77" idx="2"/>
            </p:cNvCxnSpPr>
            <p:nvPr/>
          </p:nvCxnSpPr>
          <p:spPr>
            <a:xfrm>
              <a:off x="7881139" y="2254138"/>
              <a:ext cx="3306658" cy="111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7D76CF8-3B42-466E-BF1B-58B41724A7DC}"/>
                </a:ext>
              </a:extLst>
            </p:cNvPr>
            <p:cNvCxnSpPr>
              <a:stCxn id="76" idx="6"/>
              <a:endCxn id="77" idx="3"/>
            </p:cNvCxnSpPr>
            <p:nvPr/>
          </p:nvCxnSpPr>
          <p:spPr>
            <a:xfrm flipV="1">
              <a:off x="9885092" y="2476398"/>
              <a:ext cx="1348737" cy="76616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269AFDE-2B88-4A6C-B4CC-8B4AE42CCD21}"/>
                </a:ext>
              </a:extLst>
            </p:cNvPr>
            <p:cNvCxnSpPr>
              <a:stCxn id="74" idx="0"/>
              <a:endCxn id="75" idx="2"/>
            </p:cNvCxnSpPr>
            <p:nvPr/>
          </p:nvCxnSpPr>
          <p:spPr>
            <a:xfrm flipV="1">
              <a:off x="7723977" y="1385258"/>
              <a:ext cx="1653328" cy="71171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CCAC6C5-8E02-4174-BB47-68D29C980918}"/>
                </a:ext>
              </a:extLst>
            </p:cNvPr>
            <p:cNvSpPr txBox="1"/>
            <p:nvPr/>
          </p:nvSpPr>
          <p:spPr>
            <a:xfrm>
              <a:off x="9244727" y="2253023"/>
              <a:ext cx="775632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D9E372D-8CFF-4C76-971A-87CE2F7DBAC0}"/>
                </a:ext>
              </a:extLst>
            </p:cNvPr>
            <p:cNvSpPr txBox="1"/>
            <p:nvPr/>
          </p:nvSpPr>
          <p:spPr>
            <a:xfrm>
              <a:off x="8527329" y="1598542"/>
              <a:ext cx="750284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0.32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D6DFC12-F1E6-44B0-9C29-0E8832602137}"/>
                </a:ext>
              </a:extLst>
            </p:cNvPr>
            <p:cNvSpPr txBox="1"/>
            <p:nvPr/>
          </p:nvSpPr>
          <p:spPr>
            <a:xfrm>
              <a:off x="9993908" y="2564161"/>
              <a:ext cx="727376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0.04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19C25B-DCAB-45CD-8CA5-C04BC8B52DB2}"/>
                </a:ext>
              </a:extLst>
            </p:cNvPr>
            <p:cNvSpPr txBox="1"/>
            <p:nvPr/>
          </p:nvSpPr>
          <p:spPr>
            <a:xfrm>
              <a:off x="9793418" y="1683070"/>
              <a:ext cx="704807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0.51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263503E-A141-4BAF-B7BD-22DE1DED3DCB}"/>
                </a:ext>
              </a:extLst>
            </p:cNvPr>
            <p:cNvSpPr txBox="1"/>
            <p:nvPr/>
          </p:nvSpPr>
          <p:spPr>
            <a:xfrm>
              <a:off x="8739561" y="2614998"/>
              <a:ext cx="875869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2.32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C16BB49-F694-4DFC-9EA7-1D379D4F2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10518064" y="2904526"/>
              <a:ext cx="432760" cy="43276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47841E-AEE8-429F-93A3-333ED56E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 flipH="1">
              <a:off x="10293049" y="1332977"/>
              <a:ext cx="406188" cy="40618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CCED1DB-62F4-45A2-813B-E3670E60F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01004" y="2808629"/>
              <a:ext cx="504568" cy="62037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FB49B6E-8765-4D4C-80DA-05F85DE1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42038" y="1921028"/>
              <a:ext cx="551380" cy="349207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6D75B2F-D211-4213-AB73-347F8F32CEB2}"/>
              </a:ext>
            </a:extLst>
          </p:cNvPr>
          <p:cNvSpPr/>
          <p:nvPr/>
        </p:nvSpPr>
        <p:spPr>
          <a:xfrm>
            <a:off x="8244206" y="2807478"/>
            <a:ext cx="3756847" cy="19461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Weighted Shortest Paths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B6CB98-6225-4C91-8118-E4FC7761365E}"/>
              </a:ext>
            </a:extLst>
          </p:cNvPr>
          <p:cNvSpPr/>
          <p:nvPr/>
        </p:nvSpPr>
        <p:spPr>
          <a:xfrm>
            <a:off x="3759549" y="1112556"/>
            <a:ext cx="4243808" cy="225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Transform Input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0BE078-E3C0-4FFC-A176-28DFB14F389B}"/>
              </a:ext>
            </a:extLst>
          </p:cNvPr>
          <p:cNvSpPr/>
          <p:nvPr/>
        </p:nvSpPr>
        <p:spPr>
          <a:xfrm>
            <a:off x="3806621" y="4193968"/>
            <a:ext cx="4243808" cy="225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Transform Output</a:t>
            </a:r>
          </a:p>
        </p:txBody>
      </p:sp>
    </p:spTree>
    <p:extLst>
      <p:ext uri="{BB962C8B-B14F-4D97-AF65-F5344CB8AC3E}">
        <p14:creationId xmlns:p14="http://schemas.microsoft.com/office/powerpoint/2010/main" val="304382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5.55112E-17 L 0.32448 -0.0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0.35144 -0.0405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65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144 -0.04051 L 0.35886 0.225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-0.00156 0.278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2787 L -0.35091 0.2122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96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325 -0.0069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Take </a:t>
            </a:r>
            <a:r>
              <a:rPr lang="en-US" dirty="0"/>
              <a:t>1</a:t>
            </a:r>
            <a:r>
              <a:rPr lang="en-US" dirty="0" smtClean="0"/>
              <a:t>.5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39" y="2724539"/>
            <a:ext cx="11187258" cy="3796488"/>
          </a:xfrm>
        </p:spPr>
        <p:txBody>
          <a:bodyPr>
            <a:noAutofit/>
          </a:bodyPr>
          <a:lstStyle/>
          <a:p>
            <a:r>
              <a:rPr lang="en-US" sz="2800" dirty="0" smtClean="0"/>
              <a:t>You </a:t>
            </a:r>
            <a:r>
              <a:rPr lang="en-US" sz="2800" dirty="0"/>
              <a:t>already do this all the time.</a:t>
            </a:r>
          </a:p>
          <a:p>
            <a:r>
              <a:rPr lang="en-US" sz="2800" dirty="0"/>
              <a:t>In </a:t>
            </a:r>
            <a:r>
              <a:rPr lang="en-US" sz="2800" dirty="0" smtClean="0"/>
              <a:t>P1, </a:t>
            </a:r>
            <a:r>
              <a:rPr lang="en-US" sz="2800" dirty="0"/>
              <a:t>you reduced implementing a </a:t>
            </a:r>
            <a:r>
              <a:rPr lang="en-US" sz="2800" dirty="0" err="1"/>
              <a:t>hashset</a:t>
            </a:r>
            <a:r>
              <a:rPr lang="en-US" sz="2800" dirty="0"/>
              <a:t> to implementing a </a:t>
            </a:r>
            <a:r>
              <a:rPr lang="en-US" sz="2800" dirty="0" err="1"/>
              <a:t>hashmap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They appeared in exercise 7.</a:t>
            </a:r>
            <a:endParaRPr lang="en-US" sz="2800" dirty="0"/>
          </a:p>
          <a:p>
            <a:r>
              <a:rPr lang="en-US" sz="2800" dirty="0"/>
              <a:t>Any time you use a library, you’re reducing your problem to the one the library solves.</a:t>
            </a:r>
          </a:p>
          <a:p>
            <a:r>
              <a:rPr lang="en-US" sz="2800" dirty="0" smtClean="0"/>
              <a:t>Can </a:t>
            </a:r>
            <a:r>
              <a:rPr lang="en-US" sz="2800" dirty="0"/>
              <a:t>we reduce finding shortest paths on weighted graphs to finding them on unweighted graphs? </a:t>
            </a:r>
          </a:p>
        </p:txBody>
      </p:sp>
      <p:sp>
        <p:nvSpPr>
          <p:cNvPr id="6" name="Rectangle 5"/>
          <p:cNvSpPr/>
          <p:nvPr/>
        </p:nvSpPr>
        <p:spPr>
          <a:xfrm>
            <a:off x="575239" y="1551516"/>
            <a:ext cx="8559430" cy="1005072"/>
          </a:xfrm>
          <a:prstGeom prst="rect">
            <a:avLst/>
          </a:prstGeom>
          <a:solidFill>
            <a:srgbClr val="A48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 smtClean="0"/>
          </a:p>
          <a:p>
            <a:r>
              <a:rPr lang="en-US" sz="2800" dirty="0" smtClean="0"/>
              <a:t>Using </a:t>
            </a:r>
            <a:r>
              <a:rPr lang="en-US" sz="2800" dirty="0"/>
              <a:t>an algorithm for Problem B to solve Problem A.</a:t>
            </a:r>
          </a:p>
        </p:txBody>
      </p:sp>
      <p:sp>
        <p:nvSpPr>
          <p:cNvPr id="7" name="Rectangle 6"/>
          <p:cNvSpPr/>
          <p:nvPr/>
        </p:nvSpPr>
        <p:spPr>
          <a:xfrm>
            <a:off x="575239" y="1551516"/>
            <a:ext cx="8559430" cy="476250"/>
          </a:xfrm>
          <a:prstGeom prst="rect">
            <a:avLst/>
          </a:prstGeom>
          <a:solidFill>
            <a:srgbClr val="4C3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Reduction (informally)</a:t>
            </a:r>
          </a:p>
        </p:txBody>
      </p:sp>
    </p:spTree>
    <p:extLst>
      <p:ext uri="{BB962C8B-B14F-4D97-AF65-F5344CB8AC3E}">
        <p14:creationId xmlns:p14="http://schemas.microsoft.com/office/powerpoint/2010/main" val="94924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Graphs Take </a:t>
            </a:r>
            <a:r>
              <a:rPr lang="en-US" dirty="0" smtClean="0"/>
              <a:t>1.5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5239" y="1476733"/>
            <a:ext cx="11187258" cy="4845504"/>
          </a:xfrm>
        </p:spPr>
        <p:txBody>
          <a:bodyPr>
            <a:normAutofit/>
          </a:bodyPr>
          <a:lstStyle/>
          <a:p>
            <a:r>
              <a:rPr lang="en-US" sz="2800" dirty="0"/>
              <a:t>Given a weighted graph, how do we turn it into an unweighted one without messing up the </a:t>
            </a:r>
            <a:r>
              <a:rPr lang="en-US" sz="2800" dirty="0" smtClean="0"/>
              <a:t>path lengths</a:t>
            </a:r>
            <a:r>
              <a:rPr lang="en-US" sz="28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7929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A Reduction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387175" y="2303351"/>
            <a:ext cx="3244286" cy="1553495"/>
            <a:chOff x="1571625" y="2325233"/>
            <a:chExt cx="2247900" cy="1233998"/>
          </a:xfrm>
        </p:grpSpPr>
        <p:sp>
          <p:nvSpPr>
            <p:cNvPr id="6" name="Oval 5"/>
            <p:cNvSpPr/>
            <p:nvPr/>
          </p:nvSpPr>
          <p:spPr>
            <a:xfrm>
              <a:off x="1571625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480876" y="23402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47922" y="315028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505200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0" name="Straight Arrow Connector 9"/>
            <p:cNvCxnSpPr>
              <a:stCxn id="7" idx="6"/>
              <a:endCxn id="9" idx="1"/>
            </p:cNvCxnSpPr>
            <p:nvPr/>
          </p:nvCxnSpPr>
          <p:spPr>
            <a:xfrm>
              <a:off x="2795201" y="2497415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5"/>
              <a:endCxn id="8" idx="2"/>
            </p:cNvCxnSpPr>
            <p:nvPr/>
          </p:nvCxnSpPr>
          <p:spPr>
            <a:xfrm>
              <a:off x="1839918" y="3082930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6"/>
              <a:endCxn id="9" idx="2"/>
            </p:cNvCxnSpPr>
            <p:nvPr/>
          </p:nvCxnSpPr>
          <p:spPr>
            <a:xfrm>
              <a:off x="1885950" y="2971800"/>
              <a:ext cx="161925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6"/>
              <a:endCxn id="9" idx="3"/>
            </p:cNvCxnSpPr>
            <p:nvPr/>
          </p:nvCxnSpPr>
          <p:spPr>
            <a:xfrm flipV="1">
              <a:off x="2762247" y="3082930"/>
              <a:ext cx="788985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" idx="0"/>
              <a:endCxn id="7" idx="2"/>
            </p:cNvCxnSpPr>
            <p:nvPr/>
          </p:nvCxnSpPr>
          <p:spPr>
            <a:xfrm flipV="1">
              <a:off x="1728788" y="2497415"/>
              <a:ext cx="752088" cy="31722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478021" y="2658034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50954" y="2325233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85225" y="3189899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0946" y="2338937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1915" y="3170553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3810601" y="2055299"/>
            <a:ext cx="3704744" cy="1636920"/>
            <a:chOff x="8696325" y="2321202"/>
            <a:chExt cx="2247900" cy="1124356"/>
          </a:xfrm>
        </p:grpSpPr>
        <p:sp>
          <p:nvSpPr>
            <p:cNvPr id="41" name="Oval 40"/>
            <p:cNvSpPr/>
            <p:nvPr/>
          </p:nvSpPr>
          <p:spPr>
            <a:xfrm>
              <a:off x="8696325" y="279558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605576" y="232120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72622" y="313123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10629900" y="279558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45" name="Straight Arrow Connector 44"/>
            <p:cNvCxnSpPr>
              <a:stCxn id="42" idx="6"/>
              <a:endCxn id="44" idx="1"/>
            </p:cNvCxnSpPr>
            <p:nvPr/>
          </p:nvCxnSpPr>
          <p:spPr>
            <a:xfrm>
              <a:off x="9919901" y="2478365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5"/>
              <a:endCxn id="43" idx="2"/>
            </p:cNvCxnSpPr>
            <p:nvPr/>
          </p:nvCxnSpPr>
          <p:spPr>
            <a:xfrm>
              <a:off x="8964618" y="3063880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1" idx="6"/>
              <a:endCxn id="86" idx="2"/>
            </p:cNvCxnSpPr>
            <p:nvPr/>
          </p:nvCxnSpPr>
          <p:spPr>
            <a:xfrm flipV="1">
              <a:off x="9010650" y="2950889"/>
              <a:ext cx="700347" cy="186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3" idx="6"/>
              <a:endCxn id="76" idx="2"/>
            </p:cNvCxnSpPr>
            <p:nvPr/>
          </p:nvCxnSpPr>
          <p:spPr>
            <a:xfrm flipV="1">
              <a:off x="9886947" y="3224696"/>
              <a:ext cx="328615" cy="6370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55" idx="6"/>
              <a:endCxn id="42" idx="2"/>
            </p:cNvCxnSpPr>
            <p:nvPr/>
          </p:nvCxnSpPr>
          <p:spPr>
            <a:xfrm flipV="1">
              <a:off x="9337284" y="2478365"/>
              <a:ext cx="268292" cy="1200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9172576" y="2516097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/>
            <p:cNvCxnSpPr>
              <a:stCxn id="41" idx="0"/>
              <a:endCxn id="55" idx="2"/>
            </p:cNvCxnSpPr>
            <p:nvPr/>
          </p:nvCxnSpPr>
          <p:spPr>
            <a:xfrm flipV="1">
              <a:off x="8853488" y="2598451"/>
              <a:ext cx="319088" cy="19713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10215562" y="3142342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Straight Arrow Connector 78"/>
            <p:cNvCxnSpPr>
              <a:stCxn id="76" idx="7"/>
              <a:endCxn id="44" idx="3"/>
            </p:cNvCxnSpPr>
            <p:nvPr/>
          </p:nvCxnSpPr>
          <p:spPr>
            <a:xfrm flipV="1">
              <a:off x="10356149" y="3063880"/>
              <a:ext cx="319783" cy="10258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9710997" y="2868535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Arrow Connector 87"/>
            <p:cNvCxnSpPr>
              <a:stCxn id="86" idx="6"/>
              <a:endCxn id="44" idx="2"/>
            </p:cNvCxnSpPr>
            <p:nvPr/>
          </p:nvCxnSpPr>
          <p:spPr>
            <a:xfrm>
              <a:off x="9875705" y="2950889"/>
              <a:ext cx="754195" cy="186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8316156" y="3443968"/>
            <a:ext cx="3882622" cy="1370080"/>
            <a:chOff x="8666030" y="5165757"/>
            <a:chExt cx="2633528" cy="1124356"/>
          </a:xfrm>
        </p:grpSpPr>
        <p:sp>
          <p:nvSpPr>
            <p:cNvPr id="93" name="Oval 92"/>
            <p:cNvSpPr/>
            <p:nvPr/>
          </p:nvSpPr>
          <p:spPr>
            <a:xfrm>
              <a:off x="8666030" y="564014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9575281" y="516575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9542327" y="597578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10599605" y="564014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97" name="Straight Arrow Connector 96"/>
            <p:cNvCxnSpPr>
              <a:stCxn id="94" idx="6"/>
              <a:endCxn id="96" idx="1"/>
            </p:cNvCxnSpPr>
            <p:nvPr/>
          </p:nvCxnSpPr>
          <p:spPr>
            <a:xfrm>
              <a:off x="9889606" y="5322920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93" idx="5"/>
              <a:endCxn id="95" idx="2"/>
            </p:cNvCxnSpPr>
            <p:nvPr/>
          </p:nvCxnSpPr>
          <p:spPr>
            <a:xfrm>
              <a:off x="8934323" y="5908435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8980355" y="5804969"/>
              <a:ext cx="700347" cy="18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5" idx="6"/>
              <a:endCxn id="104" idx="2"/>
            </p:cNvCxnSpPr>
            <p:nvPr/>
          </p:nvCxnSpPr>
          <p:spPr>
            <a:xfrm flipV="1">
              <a:off x="9856652" y="6069251"/>
              <a:ext cx="328615" cy="6370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02" idx="6"/>
              <a:endCxn id="94" idx="2"/>
            </p:cNvCxnSpPr>
            <p:nvPr/>
          </p:nvCxnSpPr>
          <p:spPr>
            <a:xfrm flipV="1">
              <a:off x="9306989" y="5322920"/>
              <a:ext cx="268292" cy="1200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>
              <a:off x="9142281" y="5360652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3" name="Straight Arrow Connector 102"/>
            <p:cNvCxnSpPr>
              <a:stCxn id="93" idx="0"/>
              <a:endCxn id="102" idx="2"/>
            </p:cNvCxnSpPr>
            <p:nvPr/>
          </p:nvCxnSpPr>
          <p:spPr>
            <a:xfrm flipV="1">
              <a:off x="8823193" y="5443006"/>
              <a:ext cx="319088" cy="19713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10185267" y="5986897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5" name="Straight Arrow Connector 104"/>
            <p:cNvCxnSpPr>
              <a:stCxn id="104" idx="7"/>
              <a:endCxn id="96" idx="3"/>
            </p:cNvCxnSpPr>
            <p:nvPr/>
          </p:nvCxnSpPr>
          <p:spPr>
            <a:xfrm flipV="1">
              <a:off x="10325854" y="5908435"/>
              <a:ext cx="319783" cy="10258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9680702" y="5713090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9845410" y="5804969"/>
              <a:ext cx="754195" cy="18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10888264" y="5591747"/>
              <a:ext cx="411294" cy="354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4C3282"/>
                  </a:solidFill>
                </a:rPr>
                <a:t>2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176919" y="5064868"/>
            <a:ext cx="3733457" cy="1500000"/>
            <a:chOff x="1546223" y="5087551"/>
            <a:chExt cx="2664553" cy="1238086"/>
          </a:xfrm>
        </p:grpSpPr>
        <p:sp>
          <p:nvSpPr>
            <p:cNvPr id="125" name="Oval 124"/>
            <p:cNvSpPr/>
            <p:nvPr/>
          </p:nvSpPr>
          <p:spPr>
            <a:xfrm>
              <a:off x="1546223" y="557695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2455474" y="510257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2422520" y="591260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3479798" y="557695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29" name="Straight Arrow Connector 128"/>
            <p:cNvCxnSpPr>
              <a:stCxn id="126" idx="6"/>
              <a:endCxn id="128" idx="1"/>
            </p:cNvCxnSpPr>
            <p:nvPr/>
          </p:nvCxnSpPr>
          <p:spPr>
            <a:xfrm>
              <a:off x="2769799" y="5259733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5" idx="5"/>
              <a:endCxn id="127" idx="2"/>
            </p:cNvCxnSpPr>
            <p:nvPr/>
          </p:nvCxnSpPr>
          <p:spPr>
            <a:xfrm>
              <a:off x="1814516" y="5845248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5" idx="6"/>
              <a:endCxn id="128" idx="2"/>
            </p:cNvCxnSpPr>
            <p:nvPr/>
          </p:nvCxnSpPr>
          <p:spPr>
            <a:xfrm>
              <a:off x="1860548" y="5734118"/>
              <a:ext cx="16192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7" idx="6"/>
              <a:endCxn id="128" idx="3"/>
            </p:cNvCxnSpPr>
            <p:nvPr/>
          </p:nvCxnSpPr>
          <p:spPr>
            <a:xfrm flipV="1">
              <a:off x="2736845" y="5845248"/>
              <a:ext cx="788985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5" idx="0"/>
              <a:endCxn id="126" idx="2"/>
            </p:cNvCxnSpPr>
            <p:nvPr/>
          </p:nvCxnSpPr>
          <p:spPr>
            <a:xfrm flipV="1">
              <a:off x="1703386" y="5259733"/>
              <a:ext cx="752088" cy="31722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2452619" y="5420352"/>
              <a:ext cx="534259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825552" y="5087551"/>
              <a:ext cx="534259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959823" y="5952217"/>
              <a:ext cx="534259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995544" y="5101255"/>
              <a:ext cx="534259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856513" y="5932871"/>
              <a:ext cx="534259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799482" y="5543269"/>
              <a:ext cx="411294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4C3282"/>
                  </a:solidFill>
                </a:rPr>
                <a:t>2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775074" y="2030082"/>
            <a:ext cx="3790615" cy="1802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Transform Input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142336" y="3285892"/>
            <a:ext cx="4049663" cy="17603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Unweighted Shortest Paths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946849" y="4906214"/>
            <a:ext cx="3789692" cy="1678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Transform </a:t>
            </a:r>
            <a:r>
              <a:rPr lang="en-US" sz="2400" dirty="0" smtClean="0"/>
              <a:t>Output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13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29961 -0.030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0.36966 -0.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966 -0.1 L 0.37683 0.1828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0143 0.26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26204 L -0.34558 0.2458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32304 -0.0159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9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63857"/>
            <a:ext cx="4834042" cy="3383565"/>
          </a:xfrm>
        </p:spPr>
        <p:txBody>
          <a:bodyPr>
            <a:noAutofit/>
          </a:bodyPr>
          <a:lstStyle/>
          <a:p>
            <a:r>
              <a:rPr lang="en-US" sz="2800" dirty="0"/>
              <a:t>What is the running time of our reduction on this graph?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O(|V|+|E|) of the modified graph, which is…slow.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83534" y="1384902"/>
            <a:ext cx="4834042" cy="484550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Does our reduction even work on this graph?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Ummm</a:t>
            </a:r>
            <a:r>
              <a:rPr lang="en-US" sz="2800" dirty="0"/>
              <a:t>….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5239" y="4808378"/>
            <a:ext cx="115283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Tl;dr</a:t>
            </a:r>
            <a:r>
              <a:rPr lang="en-US" sz="2800" dirty="0"/>
              <a:t>: If your graph’s weights are all small positive integers, this reduction might work great. </a:t>
            </a:r>
          </a:p>
          <a:p>
            <a:r>
              <a:rPr lang="en-US" sz="2800" dirty="0"/>
              <a:t>Otherwise we probably need a new idea.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48871" y="2325233"/>
            <a:ext cx="3137982" cy="1695663"/>
            <a:chOff x="1571625" y="2325233"/>
            <a:chExt cx="2247900" cy="1695663"/>
          </a:xfrm>
        </p:grpSpPr>
        <p:sp>
          <p:nvSpPr>
            <p:cNvPr id="9" name="Oval 8"/>
            <p:cNvSpPr/>
            <p:nvPr/>
          </p:nvSpPr>
          <p:spPr>
            <a:xfrm>
              <a:off x="1571625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2480876" y="23402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447922" y="315028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05200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3" name="Straight Arrow Connector 12"/>
            <p:cNvCxnSpPr>
              <a:stCxn id="10" idx="6"/>
              <a:endCxn id="12" idx="1"/>
            </p:cNvCxnSpPr>
            <p:nvPr/>
          </p:nvCxnSpPr>
          <p:spPr>
            <a:xfrm>
              <a:off x="2795201" y="2497415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5"/>
              <a:endCxn id="11" idx="2"/>
            </p:cNvCxnSpPr>
            <p:nvPr/>
          </p:nvCxnSpPr>
          <p:spPr>
            <a:xfrm>
              <a:off x="1839918" y="3082930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6"/>
              <a:endCxn id="12" idx="2"/>
            </p:cNvCxnSpPr>
            <p:nvPr/>
          </p:nvCxnSpPr>
          <p:spPr>
            <a:xfrm>
              <a:off x="1885950" y="2971800"/>
              <a:ext cx="161925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6"/>
              <a:endCxn id="12" idx="3"/>
            </p:cNvCxnSpPr>
            <p:nvPr/>
          </p:nvCxnSpPr>
          <p:spPr>
            <a:xfrm flipV="1">
              <a:off x="2762247" y="3082930"/>
              <a:ext cx="788985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0"/>
              <a:endCxn id="10" idx="2"/>
            </p:cNvCxnSpPr>
            <p:nvPr/>
          </p:nvCxnSpPr>
          <p:spPr>
            <a:xfrm flipV="1">
              <a:off x="1728788" y="2497415"/>
              <a:ext cx="752088" cy="31722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60203" y="2658034"/>
              <a:ext cx="652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4930" y="2325233"/>
              <a:ext cx="7502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5000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5225" y="3189899"/>
              <a:ext cx="7273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5000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20946" y="2338937"/>
              <a:ext cx="5342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150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1915" y="3170553"/>
              <a:ext cx="534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84552" y="2313678"/>
            <a:ext cx="3089754" cy="1387886"/>
            <a:chOff x="1571625" y="2325233"/>
            <a:chExt cx="2247900" cy="1387886"/>
          </a:xfrm>
        </p:grpSpPr>
        <p:sp>
          <p:nvSpPr>
            <p:cNvPr id="24" name="Oval 23"/>
            <p:cNvSpPr/>
            <p:nvPr/>
          </p:nvSpPr>
          <p:spPr>
            <a:xfrm>
              <a:off x="1571625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2480876" y="23402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2447922" y="315028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505200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28" name="Straight Arrow Connector 27"/>
            <p:cNvCxnSpPr>
              <a:stCxn id="25" idx="6"/>
              <a:endCxn id="27" idx="1"/>
            </p:cNvCxnSpPr>
            <p:nvPr/>
          </p:nvCxnSpPr>
          <p:spPr>
            <a:xfrm>
              <a:off x="2795201" y="2497415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4" idx="5"/>
              <a:endCxn id="26" idx="2"/>
            </p:cNvCxnSpPr>
            <p:nvPr/>
          </p:nvCxnSpPr>
          <p:spPr>
            <a:xfrm>
              <a:off x="1839918" y="3082930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6"/>
              <a:endCxn id="27" idx="2"/>
            </p:cNvCxnSpPr>
            <p:nvPr/>
          </p:nvCxnSpPr>
          <p:spPr>
            <a:xfrm>
              <a:off x="1885950" y="2971800"/>
              <a:ext cx="161925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6" idx="6"/>
              <a:endCxn id="27" idx="3"/>
            </p:cNvCxnSpPr>
            <p:nvPr/>
          </p:nvCxnSpPr>
          <p:spPr>
            <a:xfrm flipV="1">
              <a:off x="2762247" y="3082930"/>
              <a:ext cx="788985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4" idx="0"/>
              <a:endCxn id="25" idx="2"/>
            </p:cNvCxnSpPr>
            <p:nvPr/>
          </p:nvCxnSpPr>
          <p:spPr>
            <a:xfrm flipV="1">
              <a:off x="1728788" y="2497415"/>
              <a:ext cx="752088" cy="31722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322089" y="2586131"/>
                  <a:ext cx="65207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089" y="2586131"/>
                  <a:ext cx="652078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634930" y="2325233"/>
                  <a:ext cx="7502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930" y="2325233"/>
                  <a:ext cx="75028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/>
            <p:cNvSpPr txBox="1"/>
            <p:nvPr/>
          </p:nvSpPr>
          <p:spPr>
            <a:xfrm>
              <a:off x="2985225" y="3189899"/>
              <a:ext cx="727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5000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20946" y="2338937"/>
                  <a:ext cx="5342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946" y="2338937"/>
                  <a:ext cx="53425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/>
            <p:cNvSpPr txBox="1"/>
            <p:nvPr/>
          </p:nvSpPr>
          <p:spPr>
            <a:xfrm>
              <a:off x="1881915" y="3170553"/>
              <a:ext cx="5342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146280"/>
            <a:ext cx="11187258" cy="1791226"/>
          </a:xfrm>
        </p:spPr>
        <p:txBody>
          <a:bodyPr>
            <a:noAutofit/>
          </a:bodyPr>
          <a:lstStyle/>
          <a:p>
            <a:r>
              <a:rPr lang="en-US" sz="2800" dirty="0"/>
              <a:t>Run Breadth First Search on this graph starting from s.</a:t>
            </a:r>
          </a:p>
          <a:p>
            <a:r>
              <a:rPr lang="en-US" sz="2800" dirty="0"/>
              <a:t>What order are vertices placed on the queue?</a:t>
            </a:r>
          </a:p>
          <a:p>
            <a:r>
              <a:rPr lang="en-US" sz="2800" dirty="0"/>
              <a:t>When processing a vertex insert neighbors in alphabetical order.</a:t>
            </a:r>
          </a:p>
          <a:p>
            <a:r>
              <a:rPr lang="en-US" sz="2800" dirty="0"/>
              <a:t>In a directed graph, BFS only follows an edge in the direction it points.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8FC4F1-A420-4343-8F82-FC25E0531BAB}"/>
              </a:ext>
            </a:extLst>
          </p:cNvPr>
          <p:cNvSpPr/>
          <p:nvPr/>
        </p:nvSpPr>
        <p:spPr>
          <a:xfrm>
            <a:off x="468888" y="414739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19CF9E-1A11-4F51-A991-D1CD7D1C3F95}"/>
              </a:ext>
            </a:extLst>
          </p:cNvPr>
          <p:cNvSpPr/>
          <p:nvPr/>
        </p:nvSpPr>
        <p:spPr>
          <a:xfrm>
            <a:off x="5955288" y="414739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85392B-B633-40D1-90A5-E2A8A5744589}"/>
              </a:ext>
            </a:extLst>
          </p:cNvPr>
          <p:cNvSpPr/>
          <p:nvPr/>
        </p:nvSpPr>
        <p:spPr>
          <a:xfrm>
            <a:off x="1411862" y="477604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6E7597-A50A-48AA-A84F-20198F35CE3F}"/>
              </a:ext>
            </a:extLst>
          </p:cNvPr>
          <p:cNvSpPr/>
          <p:nvPr/>
        </p:nvSpPr>
        <p:spPr>
          <a:xfrm>
            <a:off x="1411863" y="3490172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E872B5-F6C0-4D12-9B5F-C1F89C51C34F}"/>
              </a:ext>
            </a:extLst>
          </p:cNvPr>
          <p:cNvSpPr/>
          <p:nvPr/>
        </p:nvSpPr>
        <p:spPr>
          <a:xfrm>
            <a:off x="3413706" y="341224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8B9509-56D8-4557-88AC-473CA9780403}"/>
              </a:ext>
            </a:extLst>
          </p:cNvPr>
          <p:cNvSpPr/>
          <p:nvPr/>
        </p:nvSpPr>
        <p:spPr>
          <a:xfrm>
            <a:off x="1477948" y="6061922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BEFC7C-16A5-4F14-8BA0-FDF6FE8632C1}"/>
              </a:ext>
            </a:extLst>
          </p:cNvPr>
          <p:cNvSpPr/>
          <p:nvPr/>
        </p:nvSpPr>
        <p:spPr>
          <a:xfrm>
            <a:off x="3145413" y="477604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A6515D-A034-43BE-9EBE-FD3D8879C42D}"/>
              </a:ext>
            </a:extLst>
          </p:cNvPr>
          <p:cNvCxnSpPr>
            <a:stCxn id="6" idx="7"/>
            <a:endCxn id="9" idx="3"/>
          </p:cNvCxnSpPr>
          <p:nvPr/>
        </p:nvCxnSpPr>
        <p:spPr>
          <a:xfrm flipV="1">
            <a:off x="737181" y="3758465"/>
            <a:ext cx="720714" cy="43496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4845CB-48C1-4AF0-9640-4AC4C52A8160}"/>
              </a:ext>
            </a:extLst>
          </p:cNvPr>
          <p:cNvCxnSpPr>
            <a:endCxn id="8" idx="0"/>
          </p:cNvCxnSpPr>
          <p:nvPr/>
        </p:nvCxnSpPr>
        <p:spPr>
          <a:xfrm>
            <a:off x="1569024" y="3833401"/>
            <a:ext cx="1" cy="94264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21A9D7-677A-451B-BC18-4241C7C7594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737181" y="4415690"/>
            <a:ext cx="720713" cy="40638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27DB81-95D9-4DEC-A1AA-38965C05BCEF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726188" y="3647335"/>
            <a:ext cx="1465257" cy="117474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F9F018-CD0C-4F96-B79F-F1D9EED59228}"/>
              </a:ext>
            </a:extLst>
          </p:cNvPr>
          <p:cNvCxnSpPr>
            <a:stCxn id="8" idx="6"/>
          </p:cNvCxnSpPr>
          <p:nvPr/>
        </p:nvCxnSpPr>
        <p:spPr>
          <a:xfrm flipV="1">
            <a:off x="1726187" y="4933209"/>
            <a:ext cx="1404256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84060D-E643-478A-BFA2-01A174BAD064}"/>
              </a:ext>
            </a:extLst>
          </p:cNvPr>
          <p:cNvCxnSpPr>
            <a:cxnSpLocks/>
            <a:stCxn id="8" idx="7"/>
            <a:endCxn id="10" idx="2"/>
          </p:cNvCxnSpPr>
          <p:nvPr/>
        </p:nvCxnSpPr>
        <p:spPr>
          <a:xfrm flipV="1">
            <a:off x="1680155" y="3569408"/>
            <a:ext cx="1733551" cy="125267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046015-C3AB-48E3-9D41-2579B666F3AC}"/>
              </a:ext>
            </a:extLst>
          </p:cNvPr>
          <p:cNvCxnSpPr>
            <a:cxnSpLocks/>
            <a:stCxn id="11" idx="1"/>
            <a:endCxn id="6" idx="4"/>
          </p:cNvCxnSpPr>
          <p:nvPr/>
        </p:nvCxnSpPr>
        <p:spPr>
          <a:xfrm flipH="1" flipV="1">
            <a:off x="626051" y="4461722"/>
            <a:ext cx="897929" cy="16462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5E3A54-E435-4036-AEB8-18F68092AA0C}"/>
              </a:ext>
            </a:extLst>
          </p:cNvPr>
          <p:cNvCxnSpPr>
            <a:cxnSpLocks/>
            <a:stCxn id="12" idx="4"/>
            <a:endCxn id="11" idx="7"/>
          </p:cNvCxnSpPr>
          <p:nvPr/>
        </p:nvCxnSpPr>
        <p:spPr>
          <a:xfrm flipH="1">
            <a:off x="1746241" y="5090372"/>
            <a:ext cx="1556335" cy="10175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3243F5-69FD-43AC-90C8-5BC905013768}"/>
              </a:ext>
            </a:extLst>
          </p:cNvPr>
          <p:cNvCxnSpPr>
            <a:cxnSpLocks/>
            <a:stCxn id="10" idx="6"/>
            <a:endCxn id="7" idx="1"/>
          </p:cNvCxnSpPr>
          <p:nvPr/>
        </p:nvCxnSpPr>
        <p:spPr>
          <a:xfrm>
            <a:off x="3728031" y="3569408"/>
            <a:ext cx="2273289" cy="6240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B3A7B0-8373-47A6-97ED-59588EA2ACF7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3413706" y="3680538"/>
            <a:ext cx="46032" cy="114154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DAB09-3089-4550-AD2D-B226A78B9374}"/>
              </a:ext>
            </a:extLst>
          </p:cNvPr>
          <p:cNvCxnSpPr>
            <a:stCxn id="7" idx="4"/>
            <a:endCxn id="12" idx="6"/>
          </p:cNvCxnSpPr>
          <p:nvPr/>
        </p:nvCxnSpPr>
        <p:spPr>
          <a:xfrm flipH="1">
            <a:off x="3459738" y="4461722"/>
            <a:ext cx="2652713" cy="47148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4C8038-3F4C-43E5-93EC-F90EFC2C2899}"/>
              </a:ext>
            </a:extLst>
          </p:cNvPr>
          <p:cNvSpPr txBox="1"/>
          <p:nvPr/>
        </p:nvSpPr>
        <p:spPr>
          <a:xfrm>
            <a:off x="6001320" y="3317472"/>
            <a:ext cx="603242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(graph)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(first vertex)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mark first vertex as visited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while(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is not empty)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current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toVisit.dequeue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(V 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neighbors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(v is not visited)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  mark v as visited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(current)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146280"/>
            <a:ext cx="11187258" cy="1791226"/>
          </a:xfrm>
        </p:spPr>
        <p:txBody>
          <a:bodyPr>
            <a:noAutofit/>
          </a:bodyPr>
          <a:lstStyle/>
          <a:p>
            <a:r>
              <a:rPr lang="en-US" sz="2800" dirty="0"/>
              <a:t>Run Breadth First Search on this graph starting from s.</a:t>
            </a:r>
          </a:p>
          <a:p>
            <a:r>
              <a:rPr lang="en-US" sz="2800" dirty="0"/>
              <a:t>What order are vertices placed on the queue?</a:t>
            </a:r>
          </a:p>
          <a:p>
            <a:r>
              <a:rPr lang="en-US" sz="2800" dirty="0"/>
              <a:t>When processing a vertex insert neighbors in alphabetical order.</a:t>
            </a:r>
          </a:p>
          <a:p>
            <a:r>
              <a:rPr lang="en-US" sz="2800" dirty="0"/>
              <a:t>In a directed graph, BFS only follows an edge in the direction it points.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8FC4F1-A420-4343-8F82-FC25E0531BAB}"/>
              </a:ext>
            </a:extLst>
          </p:cNvPr>
          <p:cNvSpPr/>
          <p:nvPr/>
        </p:nvSpPr>
        <p:spPr>
          <a:xfrm>
            <a:off x="468888" y="414739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19CF9E-1A11-4F51-A991-D1CD7D1C3F95}"/>
              </a:ext>
            </a:extLst>
          </p:cNvPr>
          <p:cNvSpPr/>
          <p:nvPr/>
        </p:nvSpPr>
        <p:spPr>
          <a:xfrm>
            <a:off x="5955288" y="414739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85392B-B633-40D1-90A5-E2A8A5744589}"/>
              </a:ext>
            </a:extLst>
          </p:cNvPr>
          <p:cNvSpPr/>
          <p:nvPr/>
        </p:nvSpPr>
        <p:spPr>
          <a:xfrm>
            <a:off x="1411862" y="477604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6E7597-A50A-48AA-A84F-20198F35CE3F}"/>
              </a:ext>
            </a:extLst>
          </p:cNvPr>
          <p:cNvSpPr/>
          <p:nvPr/>
        </p:nvSpPr>
        <p:spPr>
          <a:xfrm>
            <a:off x="1411863" y="3490172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E872B5-F6C0-4D12-9B5F-C1F89C51C34F}"/>
              </a:ext>
            </a:extLst>
          </p:cNvPr>
          <p:cNvSpPr/>
          <p:nvPr/>
        </p:nvSpPr>
        <p:spPr>
          <a:xfrm>
            <a:off x="3413706" y="341224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8B9509-56D8-4557-88AC-473CA9780403}"/>
              </a:ext>
            </a:extLst>
          </p:cNvPr>
          <p:cNvSpPr/>
          <p:nvPr/>
        </p:nvSpPr>
        <p:spPr>
          <a:xfrm>
            <a:off x="1477948" y="6061922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BEFC7C-16A5-4F14-8BA0-FDF6FE8632C1}"/>
              </a:ext>
            </a:extLst>
          </p:cNvPr>
          <p:cNvSpPr/>
          <p:nvPr/>
        </p:nvSpPr>
        <p:spPr>
          <a:xfrm>
            <a:off x="3145413" y="477604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A6515D-A034-43BE-9EBE-FD3D8879C42D}"/>
              </a:ext>
            </a:extLst>
          </p:cNvPr>
          <p:cNvCxnSpPr>
            <a:stCxn id="6" idx="7"/>
            <a:endCxn id="9" idx="3"/>
          </p:cNvCxnSpPr>
          <p:nvPr/>
        </p:nvCxnSpPr>
        <p:spPr>
          <a:xfrm flipV="1">
            <a:off x="737181" y="3758465"/>
            <a:ext cx="720714" cy="43496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4845CB-48C1-4AF0-9640-4AC4C52A8160}"/>
              </a:ext>
            </a:extLst>
          </p:cNvPr>
          <p:cNvCxnSpPr>
            <a:endCxn id="8" idx="0"/>
          </p:cNvCxnSpPr>
          <p:nvPr/>
        </p:nvCxnSpPr>
        <p:spPr>
          <a:xfrm>
            <a:off x="1569024" y="3833401"/>
            <a:ext cx="1" cy="94264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21A9D7-677A-451B-BC18-4241C7C7594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737181" y="4415690"/>
            <a:ext cx="720713" cy="40638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27DB81-95D9-4DEC-A1AA-38965C05BCEF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726188" y="3647335"/>
            <a:ext cx="1465257" cy="117474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F9F018-CD0C-4F96-B79F-F1D9EED59228}"/>
              </a:ext>
            </a:extLst>
          </p:cNvPr>
          <p:cNvCxnSpPr>
            <a:stCxn id="8" idx="6"/>
          </p:cNvCxnSpPr>
          <p:nvPr/>
        </p:nvCxnSpPr>
        <p:spPr>
          <a:xfrm flipV="1">
            <a:off x="1726187" y="4933209"/>
            <a:ext cx="1404256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84060D-E643-478A-BFA2-01A174BAD064}"/>
              </a:ext>
            </a:extLst>
          </p:cNvPr>
          <p:cNvCxnSpPr>
            <a:cxnSpLocks/>
            <a:stCxn id="8" idx="7"/>
            <a:endCxn id="10" idx="2"/>
          </p:cNvCxnSpPr>
          <p:nvPr/>
        </p:nvCxnSpPr>
        <p:spPr>
          <a:xfrm flipV="1">
            <a:off x="1680155" y="3569408"/>
            <a:ext cx="1733551" cy="125267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046015-C3AB-48E3-9D41-2579B666F3AC}"/>
              </a:ext>
            </a:extLst>
          </p:cNvPr>
          <p:cNvCxnSpPr>
            <a:cxnSpLocks/>
            <a:stCxn id="11" idx="1"/>
            <a:endCxn id="6" idx="4"/>
          </p:cNvCxnSpPr>
          <p:nvPr/>
        </p:nvCxnSpPr>
        <p:spPr>
          <a:xfrm flipH="1" flipV="1">
            <a:off x="626051" y="4461722"/>
            <a:ext cx="897929" cy="16462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5E3A54-E435-4036-AEB8-18F68092AA0C}"/>
              </a:ext>
            </a:extLst>
          </p:cNvPr>
          <p:cNvCxnSpPr>
            <a:cxnSpLocks/>
            <a:stCxn id="12" idx="4"/>
            <a:endCxn id="11" idx="7"/>
          </p:cNvCxnSpPr>
          <p:nvPr/>
        </p:nvCxnSpPr>
        <p:spPr>
          <a:xfrm flipH="1">
            <a:off x="1746241" y="5090372"/>
            <a:ext cx="1556335" cy="10175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3243F5-69FD-43AC-90C8-5BC905013768}"/>
              </a:ext>
            </a:extLst>
          </p:cNvPr>
          <p:cNvCxnSpPr>
            <a:cxnSpLocks/>
            <a:stCxn id="10" idx="6"/>
            <a:endCxn id="7" idx="1"/>
          </p:cNvCxnSpPr>
          <p:nvPr/>
        </p:nvCxnSpPr>
        <p:spPr>
          <a:xfrm>
            <a:off x="3728031" y="3569408"/>
            <a:ext cx="2273289" cy="6240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B3A7B0-8373-47A6-97ED-59588EA2ACF7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3413706" y="3680538"/>
            <a:ext cx="46032" cy="114154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DAB09-3089-4550-AD2D-B226A78B9374}"/>
              </a:ext>
            </a:extLst>
          </p:cNvPr>
          <p:cNvCxnSpPr>
            <a:stCxn id="7" idx="4"/>
            <a:endCxn id="12" idx="6"/>
          </p:cNvCxnSpPr>
          <p:nvPr/>
        </p:nvCxnSpPr>
        <p:spPr>
          <a:xfrm flipH="1">
            <a:off x="3459738" y="4461722"/>
            <a:ext cx="2652713" cy="47148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4C8038-3F4C-43E5-93EC-F90EFC2C2899}"/>
              </a:ext>
            </a:extLst>
          </p:cNvPr>
          <p:cNvSpPr txBox="1"/>
          <p:nvPr/>
        </p:nvSpPr>
        <p:spPr>
          <a:xfrm>
            <a:off x="6001320" y="3317472"/>
            <a:ext cx="603242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(graph)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(first vertex)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mark first vertex as visited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while(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is not empty)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current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toVisit.dequeue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(V 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neighbors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(v is not visited)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  mark v as visited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(current)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E42639-2DCC-4C96-9947-174B4FBE1A11}"/>
              </a:ext>
            </a:extLst>
          </p:cNvPr>
          <p:cNvSpPr txBox="1"/>
          <p:nvPr/>
        </p:nvSpPr>
        <p:spPr>
          <a:xfrm>
            <a:off x="2712638" y="5668361"/>
            <a:ext cx="442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Correct order: </a:t>
            </a:r>
            <a:r>
              <a:rPr lang="en-US" sz="2800" dirty="0" err="1"/>
              <a:t>s,u,v,y,x,w,t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281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</a:t>
            </a:r>
            <a:r>
              <a:rPr lang="en-US" sz="2800" dirty="0" smtClean="0"/>
              <a:t>does </a:t>
            </a:r>
            <a:r>
              <a:rPr lang="en-US" sz="2800" dirty="0"/>
              <a:t>Google Maps figure out this is the fastest way to get </a:t>
            </a:r>
            <a:r>
              <a:rPr lang="en-US" sz="2800" dirty="0" smtClean="0"/>
              <a:t>from Kane Hall to CSE?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283" t="6667" r="5550" b="5329"/>
          <a:stretch/>
        </p:blipFill>
        <p:spPr>
          <a:xfrm>
            <a:off x="3579381" y="2457621"/>
            <a:ext cx="4617169" cy="39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Maps as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do we represent a map as a graph? What are the vertices and edges?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283" t="6667" r="5550" b="5329"/>
          <a:stretch/>
        </p:blipFill>
        <p:spPr>
          <a:xfrm>
            <a:off x="3579381" y="2457621"/>
            <a:ext cx="4617169" cy="39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Maps as Graphs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</a14:imgLayer>
                </a14:imgProps>
              </a:ext>
            </a:extLst>
          </a:blip>
          <a:srcRect l="30283" t="6667" r="5550" b="5329"/>
          <a:stretch/>
        </p:blipFill>
        <p:spPr>
          <a:xfrm>
            <a:off x="3579381" y="2385624"/>
            <a:ext cx="4617169" cy="395757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918647" y="2931391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8" name="Oval 7"/>
          <p:cNvSpPr/>
          <p:nvPr/>
        </p:nvSpPr>
        <p:spPr>
          <a:xfrm>
            <a:off x="5019675" y="3427109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9" name="Oval 8"/>
          <p:cNvSpPr/>
          <p:nvPr/>
        </p:nvSpPr>
        <p:spPr>
          <a:xfrm>
            <a:off x="5572426" y="5029902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Oval 9"/>
          <p:cNvSpPr/>
          <p:nvPr/>
        </p:nvSpPr>
        <p:spPr>
          <a:xfrm>
            <a:off x="6696075" y="5477577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1" name="Oval 10"/>
          <p:cNvSpPr/>
          <p:nvPr/>
        </p:nvSpPr>
        <p:spPr>
          <a:xfrm>
            <a:off x="6838950" y="3781841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2" name="Oval 11"/>
          <p:cNvSpPr/>
          <p:nvPr/>
        </p:nvSpPr>
        <p:spPr>
          <a:xfrm>
            <a:off x="5887965" y="3659276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3" name="Straight Arrow Connector 12"/>
          <p:cNvCxnSpPr>
            <a:stCxn id="7" idx="6"/>
            <a:endCxn id="12" idx="1"/>
          </p:cNvCxnSpPr>
          <p:nvPr/>
        </p:nvCxnSpPr>
        <p:spPr>
          <a:xfrm>
            <a:off x="5204397" y="3071216"/>
            <a:ext cx="725415" cy="6290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1" idx="2"/>
          </p:cNvCxnSpPr>
          <p:nvPr/>
        </p:nvCxnSpPr>
        <p:spPr>
          <a:xfrm>
            <a:off x="6173715" y="3799101"/>
            <a:ext cx="665235" cy="1225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>
            <a:off x="5841849" y="4107606"/>
            <a:ext cx="1204421" cy="1112188"/>
          </a:xfrm>
          <a:prstGeom prst="curvedConnector3">
            <a:avLst>
              <a:gd name="adj1" fmla="val 381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10" idx="2"/>
          </p:cNvCxnSpPr>
          <p:nvPr/>
        </p:nvCxnSpPr>
        <p:spPr>
          <a:xfrm>
            <a:off x="5715301" y="5309551"/>
            <a:ext cx="980774" cy="307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9" idx="1"/>
          </p:cNvCxnSpPr>
          <p:nvPr/>
        </p:nvCxnSpPr>
        <p:spPr>
          <a:xfrm>
            <a:off x="5061522" y="3665804"/>
            <a:ext cx="552751" cy="1405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4"/>
            <a:endCxn id="8" idx="1"/>
          </p:cNvCxnSpPr>
          <p:nvPr/>
        </p:nvCxnSpPr>
        <p:spPr>
          <a:xfrm>
            <a:off x="5061522" y="3211040"/>
            <a:ext cx="0" cy="257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5"/>
            <a:endCxn id="10" idx="0"/>
          </p:cNvCxnSpPr>
          <p:nvPr/>
        </p:nvCxnSpPr>
        <p:spPr>
          <a:xfrm rot="5400000">
            <a:off x="6232382" y="4627105"/>
            <a:ext cx="1457041" cy="243903"/>
          </a:xfrm>
          <a:prstGeom prst="curvedConnector3">
            <a:avLst>
              <a:gd name="adj1" fmla="val 9706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15375" y="4280199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46182" y="3128428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67104" y="3064688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31508" y="3402769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31494" y="4479034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30840" y="5471021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82854" y="4701206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526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46891" y="3999277"/>
            <a:ext cx="5294385" cy="2718584"/>
            <a:chOff x="3038475" y="4371974"/>
            <a:chExt cx="4162425" cy="2137340"/>
          </a:xfrm>
        </p:grpSpPr>
        <p:sp>
          <p:nvSpPr>
            <p:cNvPr id="80" name="Oval 79"/>
            <p:cNvSpPr/>
            <p:nvPr/>
          </p:nvSpPr>
          <p:spPr>
            <a:xfrm>
              <a:off x="3038475" y="507682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4560808" y="4964116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400976" y="437197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3952874" y="595032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6886575" y="501015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4875133" y="595032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5797392" y="594079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88" name="Straight Arrow Connector 87"/>
            <p:cNvCxnSpPr>
              <a:stCxn id="80" idx="6"/>
              <a:endCxn id="81" idx="2"/>
            </p:cNvCxnSpPr>
            <p:nvPr/>
          </p:nvCxnSpPr>
          <p:spPr>
            <a:xfrm flipV="1">
              <a:off x="3352800" y="5121279"/>
              <a:ext cx="1208008" cy="11270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0" idx="5"/>
              <a:endCxn id="85" idx="1"/>
            </p:cNvCxnSpPr>
            <p:nvPr/>
          </p:nvCxnSpPr>
          <p:spPr>
            <a:xfrm>
              <a:off x="3306768" y="5345118"/>
              <a:ext cx="1614397" cy="65123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4"/>
              <a:endCxn id="83" idx="1"/>
            </p:cNvCxnSpPr>
            <p:nvPr/>
          </p:nvCxnSpPr>
          <p:spPr>
            <a:xfrm>
              <a:off x="3195638" y="5391150"/>
              <a:ext cx="803268" cy="605206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83" idx="6"/>
              <a:endCxn id="85" idx="2"/>
            </p:cNvCxnSpPr>
            <p:nvPr/>
          </p:nvCxnSpPr>
          <p:spPr>
            <a:xfrm flipV="1">
              <a:off x="4267199" y="6107486"/>
              <a:ext cx="607934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2" idx="2"/>
              <a:endCxn id="80" idx="7"/>
            </p:cNvCxnSpPr>
            <p:nvPr/>
          </p:nvCxnSpPr>
          <p:spPr>
            <a:xfrm flipH="1">
              <a:off x="3306768" y="4529137"/>
              <a:ext cx="2094208" cy="59372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81" idx="6"/>
              <a:endCxn id="86" idx="0"/>
            </p:cNvCxnSpPr>
            <p:nvPr/>
          </p:nvCxnSpPr>
          <p:spPr>
            <a:xfrm>
              <a:off x="4875133" y="5121279"/>
              <a:ext cx="1079422" cy="81951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85" idx="0"/>
              <a:endCxn id="82" idx="4"/>
            </p:cNvCxnSpPr>
            <p:nvPr/>
          </p:nvCxnSpPr>
          <p:spPr>
            <a:xfrm flipV="1">
              <a:off x="5032296" y="4686299"/>
              <a:ext cx="525843" cy="126402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82" idx="6"/>
            </p:cNvCxnSpPr>
            <p:nvPr/>
          </p:nvCxnSpPr>
          <p:spPr>
            <a:xfrm>
              <a:off x="5715301" y="4529137"/>
              <a:ext cx="1171274" cy="54768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86" idx="7"/>
              <a:endCxn id="84" idx="3"/>
            </p:cNvCxnSpPr>
            <p:nvPr/>
          </p:nvCxnSpPr>
          <p:spPr>
            <a:xfrm flipV="1">
              <a:off x="6065685" y="5278443"/>
              <a:ext cx="866922" cy="70838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4311784" y="4377295"/>
              <a:ext cx="251047" cy="411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217794" y="4461152"/>
              <a:ext cx="300198" cy="411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4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371150" y="6097960"/>
              <a:ext cx="251047" cy="411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53173" y="5106764"/>
              <a:ext cx="293896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5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478717" y="5528754"/>
              <a:ext cx="300198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4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407127" y="5704075"/>
              <a:ext cx="293896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524288" y="5611022"/>
              <a:ext cx="293896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5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471798" y="5344088"/>
              <a:ext cx="293896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6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45937" y="4820507"/>
              <a:ext cx="293896" cy="41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</a:t>
              </a:r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B877E5E-1F67-4BB8-BCE6-3E410381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40" y="1477091"/>
            <a:ext cx="11187258" cy="620371"/>
          </a:xfrm>
        </p:spPr>
        <p:txBody>
          <a:bodyPr>
            <a:no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length</a:t>
            </a:r>
            <a:r>
              <a:rPr lang="en-US" sz="2800" dirty="0"/>
              <a:t> of a path is the sum of the edge weights on that path.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4313" y="2034744"/>
            <a:ext cx="6965708" cy="1598142"/>
            <a:chOff x="634313" y="2034744"/>
            <a:chExt cx="6965708" cy="1598142"/>
          </a:xfrm>
        </p:grpSpPr>
        <p:sp>
          <p:nvSpPr>
            <p:cNvPr id="3" name="Rectangle 2"/>
            <p:cNvSpPr/>
            <p:nvPr/>
          </p:nvSpPr>
          <p:spPr>
            <a:xfrm>
              <a:off x="634314" y="2034744"/>
              <a:ext cx="6965707" cy="1598142"/>
            </a:xfrm>
            <a:prstGeom prst="rect">
              <a:avLst/>
            </a:prstGeom>
            <a:solidFill>
              <a:srgbClr val="A568D2"/>
            </a:solidFill>
            <a:ln>
              <a:solidFill>
                <a:srgbClr val="B482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 smtClean="0"/>
            </a:p>
            <a:p>
              <a:r>
                <a:rPr lang="en-US" sz="2800" dirty="0" smtClean="0"/>
                <a:t>Given a directed graph and vertices s and t</a:t>
              </a:r>
            </a:p>
            <a:p>
              <a:r>
                <a:rPr lang="en-US" sz="2800" dirty="0" smtClean="0"/>
                <a:t>Find: the shortest path from s to t.</a:t>
              </a:r>
              <a:endParaRPr lang="en-US" sz="28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34313" y="2037616"/>
              <a:ext cx="6965707" cy="546933"/>
            </a:xfrm>
            <a:prstGeom prst="rect">
              <a:avLst/>
            </a:prstGeom>
            <a:solidFill>
              <a:srgbClr val="4C3282"/>
            </a:solidFill>
            <a:ln>
              <a:solidFill>
                <a:srgbClr val="4C3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Shortest Path Problem</a:t>
              </a:r>
              <a:endParaRPr lang="en-US" sz="28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17560" y="2481840"/>
              <a:ext cx="5045400" cy="1013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320" y="2476440"/>
                <a:ext cx="5052240" cy="10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09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3006F"/>
      </a:hlink>
      <a:folHlink>
        <a:srgbClr val="9A7B4C"/>
      </a:folHlink>
    </a:clrScheme>
    <a:fontScheme name="Kasey">
      <a:majorFont>
        <a:latin typeface="Georgia"/>
        <a:ea typeface=""/>
        <a:cs typeface=""/>
      </a:majorFont>
      <a:minorFont>
        <a:latin typeface="Segoe UI Semiligh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23400</TotalTime>
  <Words>1990</Words>
  <Application>Microsoft Office PowerPoint</Application>
  <PresentationFormat>Widescreen</PresentationFormat>
  <Paragraphs>691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Calibri</vt:lpstr>
      <vt:lpstr>Cambria Math</vt:lpstr>
      <vt:lpstr>Courier New</vt:lpstr>
      <vt:lpstr>Segoe UI</vt:lpstr>
      <vt:lpstr>Segoe UI Light</vt:lpstr>
      <vt:lpstr>Segoe UI Semibold</vt:lpstr>
      <vt:lpstr>Segoe UI Semilight</vt:lpstr>
      <vt:lpstr>Tw Cen MT</vt:lpstr>
      <vt:lpstr>Wingdings 3</vt:lpstr>
      <vt:lpstr>Integral</vt:lpstr>
      <vt:lpstr>Shortest Paths</vt:lpstr>
      <vt:lpstr>Announcements</vt:lpstr>
      <vt:lpstr>Announcements</vt:lpstr>
      <vt:lpstr>Warm Up</vt:lpstr>
      <vt:lpstr>Warm Up</vt:lpstr>
      <vt:lpstr>Shortest Paths</vt:lpstr>
      <vt:lpstr>Representing Maps as Graphs</vt:lpstr>
      <vt:lpstr>Representing Maps as Graphs</vt:lpstr>
      <vt:lpstr>Shortest Paths</vt:lpstr>
      <vt:lpstr>Shortest Paths</vt:lpstr>
      <vt:lpstr>Unweighted graphs</vt:lpstr>
      <vt:lpstr>Unweighted Graphs</vt:lpstr>
      <vt:lpstr>Unweighted Graphs: Key Idea</vt:lpstr>
      <vt:lpstr>Unweighted Graphs</vt:lpstr>
      <vt:lpstr>Unweighted Graphs</vt:lpstr>
      <vt:lpstr>What about the target vertex?</vt:lpstr>
      <vt:lpstr>Weighted Graphs</vt:lpstr>
      <vt:lpstr>Negative Edge Weights</vt:lpstr>
      <vt:lpstr>Negative Edge Weights</vt:lpstr>
      <vt:lpstr>Weighted Graphs: Take 1 </vt:lpstr>
      <vt:lpstr>Weighted Graphs: Take 1 </vt:lpstr>
      <vt:lpstr>Weighted Graphs: Take 2</vt:lpstr>
      <vt:lpstr>Weighted Graphs: Take 2</vt:lpstr>
      <vt:lpstr>Weighted Graphs: Take 2</vt:lpstr>
      <vt:lpstr>Dijkstra’s Algorithm</vt:lpstr>
      <vt:lpstr>Dijkstra’s Algorithm</vt:lpstr>
      <vt:lpstr>Implementation Details</vt:lpstr>
      <vt:lpstr>Making Minimum Priority Queues Work</vt:lpstr>
      <vt:lpstr>Running Time Analysis</vt:lpstr>
      <vt:lpstr>Optional Content More Graph Applications</vt:lpstr>
      <vt:lpstr>Another Application of Shortest Paths</vt:lpstr>
      <vt:lpstr>Another Application of Shortest Paths</vt:lpstr>
      <vt:lpstr>Another Application of Shortest Paths</vt:lpstr>
      <vt:lpstr>Another Application of Shortest Paths</vt:lpstr>
      <vt:lpstr>Maximum Probability Path Reduction</vt:lpstr>
      <vt:lpstr>Weighted Graphs: Take 1.5</vt:lpstr>
      <vt:lpstr>Weighted Graphs Take 1.5</vt:lpstr>
      <vt:lpstr>Weighted Graphs: A Reduction</vt:lpstr>
      <vt:lpstr>Weighted Graphs: A Reduction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Kasey Champion</dc:creator>
  <cp:lastModifiedBy>cse-loaner</cp:lastModifiedBy>
  <cp:revision>205</cp:revision>
  <cp:lastPrinted>2018-08-06T15:53:15Z</cp:lastPrinted>
  <dcterms:created xsi:type="dcterms:W3CDTF">2018-03-22T00:41:11Z</dcterms:created>
  <dcterms:modified xsi:type="dcterms:W3CDTF">2019-08-12T16:20:18Z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kaseyc@microsoft.com</vt:lpwstr>
  </property>
  <property fmtid="{D5CDD505-2E9C-101B-9397-08002B2CF9AE}" pid="5" name="MSIP_Label_f42aa342-8706-4288-bd11-ebb85995028c_SetDate">
    <vt:lpwstr>2018-03-22T00:48:15.4212377Z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